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17"/>
  </p:notes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267" r:id="rId14"/>
    <p:sldId id="269" r:id="rId15"/>
    <p:sldId id="270" r:id="rId16"/>
  </p:sldIdLst>
  <p:sldSz cx="13004800" cy="97536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948" y="7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9" name="Shape 119"/>
          <p:cNvSpPr>
            <a:spLocks noGrp="1" noRot="1" noChangeAspect="1"/>
          </p:cNvSpPr>
          <p:nvPr>
            <p:ph type="sldImg"/>
          </p:nvPr>
        </p:nvSpPr>
        <p:spPr>
          <a:xfrm>
            <a:off x="1143000" y="685800"/>
            <a:ext cx="4572000" cy="3429000"/>
          </a:xfrm>
          <a:prstGeom prst="rect">
            <a:avLst/>
          </a:prstGeom>
        </p:spPr>
        <p:txBody>
          <a:bodyPr/>
          <a:lstStyle/>
          <a:p>
            <a:endParaRPr/>
          </a:p>
        </p:txBody>
      </p:sp>
      <p:sp>
        <p:nvSpPr>
          <p:cNvPr id="120" name="Shape 12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75360" y="1915659"/>
            <a:ext cx="11054080" cy="114749"/>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75360" y="6091042"/>
            <a:ext cx="11054080" cy="114749"/>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75360" y="2111686"/>
            <a:ext cx="11054080" cy="390144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10289465" y="5841099"/>
            <a:ext cx="1300480" cy="130048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121664" y="2036939"/>
            <a:ext cx="10799403" cy="4317594"/>
          </a:xfrm>
        </p:spPr>
        <p:txBody>
          <a:bodyPr anchor="ctr">
            <a:noAutofit/>
          </a:bodyPr>
          <a:lstStyle>
            <a:lvl1pPr algn="l">
              <a:lnSpc>
                <a:spcPct val="80000"/>
              </a:lnSpc>
              <a:defRPr sz="9102" b="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141171" y="6242304"/>
            <a:ext cx="8417357" cy="1521562"/>
          </a:xfrm>
        </p:spPr>
        <p:txBody>
          <a:bodyPr>
            <a:normAutofit/>
          </a:bodyPr>
          <a:lstStyle>
            <a:lvl1pPr marL="0" indent="0" algn="l">
              <a:buNone/>
              <a:defRPr sz="2560" b="0">
                <a:solidFill>
                  <a:schemeClr val="tx1"/>
                </a:solidFill>
              </a:defRPr>
            </a:lvl1pPr>
            <a:lvl2pPr marL="650230" indent="0" algn="ctr">
              <a:buNone/>
              <a:defRPr sz="2560"/>
            </a:lvl2pPr>
            <a:lvl3pPr marL="1300460" indent="0" algn="ctr">
              <a:buNone/>
              <a:defRPr sz="2560"/>
            </a:lvl3pPr>
            <a:lvl4pPr marL="1950690" indent="0" algn="ctr">
              <a:buNone/>
              <a:defRPr sz="2560"/>
            </a:lvl4pPr>
            <a:lvl5pPr marL="2600919" indent="0" algn="ctr">
              <a:buNone/>
              <a:defRPr sz="2560"/>
            </a:lvl5pPr>
            <a:lvl6pPr marL="3251149" indent="0" algn="ctr">
              <a:buNone/>
              <a:defRPr sz="2560"/>
            </a:lvl6pPr>
            <a:lvl7pPr marL="3901379" indent="0" algn="ctr">
              <a:buNone/>
              <a:defRPr sz="2560"/>
            </a:lvl7pPr>
            <a:lvl8pPr marL="4551609" indent="0" algn="ctr">
              <a:buNone/>
              <a:defRPr sz="2560"/>
            </a:lvl8pPr>
            <a:lvl9pPr marL="5201839" indent="0" algn="ctr">
              <a:buNone/>
              <a:defRPr sz="25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44FA04C-D7CF-4861-95F0-3F5ACF508755}" type="datetimeFigureOut">
              <a:rPr lang="en-US" dirty="0"/>
              <a:t>6/8/2022</a:t>
            </a:fld>
            <a:endParaRPr lang="en-US" dirty="0"/>
          </a:p>
        </p:txBody>
      </p:sp>
      <p:sp>
        <p:nvSpPr>
          <p:cNvPr id="5" name="Footer Placeholder 4"/>
          <p:cNvSpPr>
            <a:spLocks noGrp="1"/>
          </p:cNvSpPr>
          <p:nvPr>
            <p:ph type="ftr" sz="quarter" idx="11"/>
          </p:nvPr>
        </p:nvSpPr>
        <p:spPr>
          <a:xfrm>
            <a:off x="1155989" y="8921295"/>
            <a:ext cx="6749491" cy="519289"/>
          </a:xfrm>
        </p:spPr>
        <p:txBody>
          <a:bodyPr/>
          <a:lstStyle/>
          <a:p>
            <a:endParaRPr lang="en-US" dirty="0"/>
          </a:p>
        </p:txBody>
      </p:sp>
      <p:sp>
        <p:nvSpPr>
          <p:cNvPr id="6" name="Slide Number Placeholder 5"/>
          <p:cNvSpPr>
            <a:spLocks noGrp="1"/>
          </p:cNvSpPr>
          <p:nvPr>
            <p:ph type="sldNum" sz="quarter" idx="12"/>
          </p:nvPr>
        </p:nvSpPr>
        <p:spPr>
          <a:xfrm>
            <a:off x="10302977" y="6012011"/>
            <a:ext cx="1273459" cy="910336"/>
          </a:xfrm>
        </p:spPr>
        <p:txBody>
          <a:bodyPr/>
          <a:lstStyle>
            <a:lvl1pPr>
              <a:defRPr sz="3982" b="1"/>
            </a:lvl1pPr>
          </a:lstStyle>
          <a:p>
            <a:fld id="{86CB4B4D-7CA3-9044-876B-883B54F8677D}" type="slidenum">
              <a:rPr lang="en-US" smtClean="0"/>
              <a:t>‹#›</a:t>
            </a:fld>
            <a:endParaRPr lang="en-US"/>
          </a:p>
        </p:txBody>
      </p:sp>
    </p:spTree>
    <p:extLst>
      <p:ext uri="{BB962C8B-B14F-4D97-AF65-F5344CB8AC3E}">
        <p14:creationId xmlns:p14="http://schemas.microsoft.com/office/powerpoint/2010/main" val="1118206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45B24B-F41A-4540-8EEC-C29B4F79802D}" type="datetimeFigureOut">
              <a:rPr lang="en-US" dirty="0"/>
              <a:t>6/8/2022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611554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6561" y="758613"/>
            <a:ext cx="2722880" cy="8019627"/>
          </a:xfrm>
        </p:spPr>
        <p:txBody>
          <a:bodyPr vert="eaVert"/>
          <a:lstStyle>
            <a:lvl1pPr>
              <a:defRPr b="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137921" y="758613"/>
            <a:ext cx="8006080" cy="80196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BF989E-5397-49EE-B0F5-E72D9FFD7EC0}" type="datetimeFigureOut">
              <a:rPr lang="en-US" dirty="0"/>
              <a:t>6/8/2022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684045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p:spTree>
      <p:nvGrpSpPr>
        <p:cNvPr id="1" name=""/>
        <p:cNvGrpSpPr/>
        <p:nvPr/>
      </p:nvGrpSpPr>
      <p:grpSpPr>
        <a:xfrm>
          <a:off x="0" y="0"/>
          <a:ext cx="0" cy="0"/>
          <a:chOff x="0" y="0"/>
          <a:chExt cx="0" cy="0"/>
        </a:xfrm>
      </p:grpSpPr>
      <p:sp>
        <p:nvSpPr>
          <p:cNvPr id="22" name="Shape 22"/>
          <p:cNvSpPr>
            <a:spLocks noGrp="1"/>
          </p:cNvSpPr>
          <p:nvPr>
            <p:ph type="sldNum" sz="quarter" idx="2"/>
          </p:nvPr>
        </p:nvSpPr>
        <p:spPr>
          <a:xfrm>
            <a:off x="6335750" y="9245602"/>
            <a:ext cx="320601" cy="31034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5406849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05" name="Shape 105"/>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6" name="Shape 10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7928456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37" name="Shape 37"/>
          <p:cNvSpPr>
            <a:spLocks noGrp="1"/>
          </p:cNvSpPr>
          <p:nvPr>
            <p:ph type="title"/>
          </p:nvPr>
        </p:nvSpPr>
        <p:spPr>
          <a:xfrm>
            <a:off x="952500" y="1288136"/>
            <a:ext cx="5334000" cy="1519697"/>
          </a:xfrm>
          <a:prstGeom prst="rect">
            <a:avLst/>
          </a:prstGeom>
        </p:spPr>
        <p:txBody>
          <a:bodyPr anchor="b"/>
          <a:lstStyle/>
          <a:p>
            <a:r>
              <a:t>Title Text</a:t>
            </a:r>
          </a:p>
        </p:txBody>
      </p:sp>
      <p:sp>
        <p:nvSpPr>
          <p:cNvPr id="38" name="Shape 38"/>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2400"/>
            </a:lvl1pPr>
            <a:lvl2pPr marL="0" indent="171458" algn="ctr">
              <a:spcBef>
                <a:spcPts val="0"/>
              </a:spcBef>
              <a:buSzTx/>
              <a:buNone/>
              <a:defRPr sz="2400"/>
            </a:lvl2pPr>
            <a:lvl3pPr marL="0" indent="342917" algn="ctr">
              <a:spcBef>
                <a:spcPts val="0"/>
              </a:spcBef>
              <a:buSzTx/>
              <a:buNone/>
              <a:defRPr sz="2400"/>
            </a:lvl3pPr>
            <a:lvl4pPr marL="0" indent="514376" algn="ctr">
              <a:spcBef>
                <a:spcPts val="0"/>
              </a:spcBef>
              <a:buSzTx/>
              <a:buNone/>
              <a:defRPr sz="2400"/>
            </a:lvl4pPr>
            <a:lvl5pPr marL="0" indent="685835" algn="ctr">
              <a:spcBef>
                <a:spcPts val="0"/>
              </a:spcBef>
              <a:buSzTx/>
              <a:buNone/>
              <a:defRPr sz="24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0846621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56" name="Shape 56"/>
          <p:cNvSpPr>
            <a:spLocks noGrp="1"/>
          </p:cNvSpPr>
          <p:nvPr>
            <p:ph type="body" idx="1"/>
          </p:nvPr>
        </p:nvSpPr>
        <p:spPr>
          <a:prstGeom prst="rect">
            <a:avLst/>
          </a:prstGeom>
        </p:spPr>
        <p:txBody>
          <a:bodyPr/>
          <a:lstStyle>
            <a:lvl1pPr>
              <a:buClr>
                <a:schemeClr val="accent5"/>
              </a:buClr>
            </a:lvl1pPr>
            <a:lvl2pPr>
              <a:buClr>
                <a:schemeClr val="accent1"/>
              </a:buClr>
            </a:lvl2pPr>
            <a:lvl3pPr>
              <a:buClr>
                <a:schemeClr val="accent5"/>
              </a:buClr>
            </a:lvl3pPr>
            <a:lvl4pPr>
              <a:buClr>
                <a:schemeClr val="accent1"/>
              </a:buClr>
            </a:lvl4p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4882213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D6BC42F-EA91-460E-9436-9A6C9B1CB0C6}" type="datetimeFigureOut">
              <a:rPr lang="en-US" dirty="0"/>
              <a:t>6/8/2022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580021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6994473"/>
            <a:ext cx="13004800" cy="2759125"/>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311603" y="1742643"/>
            <a:ext cx="9899904" cy="5006848"/>
          </a:xfrm>
        </p:spPr>
        <p:txBody>
          <a:bodyPr anchor="ctr">
            <a:normAutofit/>
          </a:bodyPr>
          <a:lstStyle>
            <a:lvl1pPr>
              <a:lnSpc>
                <a:spcPct val="80000"/>
              </a:lnSpc>
              <a:defRPr sz="9102" b="0"/>
            </a:lvl1pPr>
          </a:lstStyle>
          <a:p>
            <a:r>
              <a:rPr lang="en-US"/>
              <a:t>Click to edit Master title style</a:t>
            </a:r>
            <a:endParaRPr lang="en-US" dirty="0"/>
          </a:p>
        </p:txBody>
      </p:sp>
      <p:sp>
        <p:nvSpPr>
          <p:cNvPr id="3" name="Text Placeholder 2"/>
          <p:cNvSpPr>
            <a:spLocks noGrp="1"/>
          </p:cNvSpPr>
          <p:nvPr>
            <p:ph type="body" idx="1"/>
          </p:nvPr>
        </p:nvSpPr>
        <p:spPr>
          <a:xfrm>
            <a:off x="2310158" y="7139635"/>
            <a:ext cx="9656064" cy="1517227"/>
          </a:xfrm>
        </p:spPr>
        <p:txBody>
          <a:bodyPr anchor="t">
            <a:normAutofit/>
          </a:bodyPr>
          <a:lstStyle>
            <a:lvl1pPr marL="0" indent="0">
              <a:buNone/>
              <a:defRPr sz="2560" b="0">
                <a:solidFill>
                  <a:schemeClr val="accent1">
                    <a:lumMod val="50000"/>
                  </a:schemeClr>
                </a:solidFill>
              </a:defRPr>
            </a:lvl1pPr>
            <a:lvl2pPr marL="650230" indent="0">
              <a:buNone/>
              <a:defRPr sz="2560">
                <a:solidFill>
                  <a:schemeClr val="tx1">
                    <a:tint val="75000"/>
                  </a:schemeClr>
                </a:solidFill>
              </a:defRPr>
            </a:lvl2pPr>
            <a:lvl3pPr marL="1300460" indent="0">
              <a:buNone/>
              <a:defRPr sz="2276">
                <a:solidFill>
                  <a:schemeClr val="tx1">
                    <a:tint val="75000"/>
                  </a:schemeClr>
                </a:solidFill>
              </a:defRPr>
            </a:lvl3pPr>
            <a:lvl4pPr marL="1950690" indent="0">
              <a:buNone/>
              <a:defRPr sz="1991">
                <a:solidFill>
                  <a:schemeClr val="tx1">
                    <a:tint val="75000"/>
                  </a:schemeClr>
                </a:solidFill>
              </a:defRPr>
            </a:lvl4pPr>
            <a:lvl5pPr marL="2600919" indent="0">
              <a:buNone/>
              <a:defRPr sz="1991">
                <a:solidFill>
                  <a:schemeClr val="tx1">
                    <a:tint val="75000"/>
                  </a:schemeClr>
                </a:solidFill>
              </a:defRPr>
            </a:lvl5pPr>
            <a:lvl6pPr marL="3251149" indent="0">
              <a:buNone/>
              <a:defRPr sz="1991">
                <a:solidFill>
                  <a:schemeClr val="tx1">
                    <a:tint val="75000"/>
                  </a:schemeClr>
                </a:solidFill>
              </a:defRPr>
            </a:lvl6pPr>
            <a:lvl7pPr marL="3901379" indent="0">
              <a:buNone/>
              <a:defRPr sz="1991">
                <a:solidFill>
                  <a:schemeClr val="tx1">
                    <a:tint val="75000"/>
                  </a:schemeClr>
                </a:solidFill>
              </a:defRPr>
            </a:lvl7pPr>
            <a:lvl8pPr marL="4551609" indent="0">
              <a:buNone/>
              <a:defRPr sz="1991">
                <a:solidFill>
                  <a:schemeClr val="tx1">
                    <a:tint val="75000"/>
                  </a:schemeClr>
                </a:solidFill>
              </a:defRPr>
            </a:lvl8pPr>
            <a:lvl9pPr marL="5201839" indent="0">
              <a:buNone/>
              <a:defRPr sz="199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9166579" y="8921295"/>
            <a:ext cx="2820597" cy="519289"/>
          </a:xfrm>
        </p:spPr>
        <p:txBody>
          <a:bodyPr/>
          <a:lstStyle>
            <a:lvl1pPr>
              <a:defRPr>
                <a:solidFill>
                  <a:schemeClr val="accent1">
                    <a:lumMod val="50000"/>
                  </a:schemeClr>
                </a:solidFill>
              </a:defRPr>
            </a:lvl1pPr>
          </a:lstStyle>
          <a:p>
            <a:fld id="{823D4350-0632-4F67-B357-AFC21C62564D}" type="datetimeFigureOut">
              <a:rPr lang="en-US" dirty="0"/>
              <a:t>6/8/2022</a:t>
            </a:fld>
            <a:endParaRPr lang="en-US" dirty="0"/>
          </a:p>
        </p:txBody>
      </p:sp>
      <p:sp>
        <p:nvSpPr>
          <p:cNvPr id="5" name="Footer Placeholder 4"/>
          <p:cNvSpPr>
            <a:spLocks noGrp="1"/>
          </p:cNvSpPr>
          <p:nvPr>
            <p:ph type="ftr" sz="quarter" idx="11"/>
          </p:nvPr>
        </p:nvSpPr>
        <p:spPr>
          <a:xfrm>
            <a:off x="2326896" y="8921293"/>
            <a:ext cx="6749491" cy="519289"/>
          </a:xfrm>
        </p:spPr>
        <p:txBody>
          <a:bodyPr/>
          <a:lstStyle>
            <a:lvl1pPr>
              <a:defRPr>
                <a:solidFill>
                  <a:schemeClr val="accent1">
                    <a:lumMod val="50000"/>
                  </a:schemeClr>
                </a:solidFill>
              </a:defRPr>
            </a:lvl1pPr>
          </a:lstStyle>
          <a:p>
            <a:endParaRPr lang="en-US" dirty="0"/>
          </a:p>
        </p:txBody>
      </p:sp>
      <p:grpSp>
        <p:nvGrpSpPr>
          <p:cNvPr id="8" name="Group 7"/>
          <p:cNvGrpSpPr>
            <a:grpSpLocks noChangeAspect="1"/>
          </p:cNvGrpSpPr>
          <p:nvPr/>
        </p:nvGrpSpPr>
        <p:grpSpPr>
          <a:xfrm>
            <a:off x="901493" y="3456886"/>
            <a:ext cx="1300480" cy="130048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917973" y="3567797"/>
            <a:ext cx="1267519" cy="1024472"/>
          </a:xfrm>
        </p:spPr>
        <p:txBody>
          <a:bodyPr/>
          <a:lstStyle>
            <a:lvl1pPr>
              <a:defRPr sz="3982"/>
            </a:lvl1pPr>
          </a:lstStyle>
          <a:p>
            <a:fld id="{86CB4B4D-7CA3-9044-876B-883B54F8677D}" type="slidenum">
              <a:rPr lang="en-US" smtClean="0"/>
              <a:t>‹#›</a:t>
            </a:fld>
            <a:endParaRPr lang="en-US"/>
          </a:p>
        </p:txBody>
      </p:sp>
    </p:spTree>
    <p:extLst>
      <p:ext uri="{BB962C8B-B14F-4D97-AF65-F5344CB8AC3E}">
        <p14:creationId xmlns:p14="http://schemas.microsoft.com/office/powerpoint/2010/main" val="75543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75360" y="3121152"/>
            <a:ext cx="5201920" cy="5657088"/>
          </a:xfrm>
        </p:spPr>
        <p:txBody>
          <a:bodyPr/>
          <a:lstStyle>
            <a:lvl1pPr>
              <a:defRPr sz="2844"/>
            </a:lvl1pPr>
            <a:lvl2pPr>
              <a:defRPr sz="2560"/>
            </a:lvl2pPr>
            <a:lvl3pPr>
              <a:defRPr sz="2276"/>
            </a:lvl3pPr>
            <a:lvl4pPr>
              <a:defRPr sz="2276"/>
            </a:lvl4pPr>
            <a:lvl5pPr>
              <a:defRPr sz="2276"/>
            </a:lvl5pPr>
            <a:lvl6pPr>
              <a:defRPr sz="2276"/>
            </a:lvl6pPr>
            <a:lvl7pPr>
              <a:defRPr sz="2276"/>
            </a:lvl7pPr>
            <a:lvl8pPr>
              <a:defRPr sz="2276"/>
            </a:lvl8pPr>
            <a:lvl9pPr>
              <a:defRPr sz="227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815599" y="3121152"/>
            <a:ext cx="5201920" cy="5657088"/>
          </a:xfrm>
        </p:spPr>
        <p:txBody>
          <a:bodyPr/>
          <a:lstStyle>
            <a:lvl1pPr>
              <a:defRPr sz="2844"/>
            </a:lvl1pPr>
            <a:lvl2pPr>
              <a:defRPr sz="2560"/>
            </a:lvl2pPr>
            <a:lvl3pPr>
              <a:defRPr sz="2276"/>
            </a:lvl3pPr>
            <a:lvl4pPr>
              <a:defRPr sz="2276"/>
            </a:lvl4pPr>
            <a:lvl5pPr>
              <a:defRPr sz="2276"/>
            </a:lvl5pPr>
            <a:lvl6pPr>
              <a:defRPr sz="2276"/>
            </a:lvl6pPr>
            <a:lvl7pPr>
              <a:defRPr sz="2276"/>
            </a:lvl7pPr>
            <a:lvl8pPr>
              <a:defRPr sz="2276"/>
            </a:lvl8pPr>
            <a:lvl9pPr>
              <a:defRPr sz="227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F31A35-803D-44FA-BA88-E6B5FB347587}" type="datetimeFigureOut">
              <a:rPr lang="en-US" dirty="0"/>
              <a:t>6/8/2022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784522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975360" y="2913075"/>
            <a:ext cx="5201920" cy="910336"/>
          </a:xfrm>
        </p:spPr>
        <p:txBody>
          <a:bodyPr anchor="ctr">
            <a:normAutofit/>
          </a:bodyPr>
          <a:lstStyle>
            <a:lvl1pPr marL="0" indent="0">
              <a:buNone/>
              <a:defRPr sz="2844" b="1">
                <a:solidFill>
                  <a:schemeClr val="accent1">
                    <a:lumMod val="75000"/>
                  </a:schemeClr>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4" name="Content Placeholder 3"/>
          <p:cNvSpPr>
            <a:spLocks noGrp="1"/>
          </p:cNvSpPr>
          <p:nvPr>
            <p:ph sz="half" idx="2"/>
          </p:nvPr>
        </p:nvSpPr>
        <p:spPr>
          <a:xfrm>
            <a:off x="975360" y="3901440"/>
            <a:ext cx="5201920" cy="4681728"/>
          </a:xfrm>
        </p:spPr>
        <p:txBody>
          <a:bodyPr/>
          <a:lstStyle>
            <a:lvl1pPr>
              <a:defRPr sz="2844"/>
            </a:lvl1pPr>
            <a:lvl2pPr>
              <a:defRPr sz="2560"/>
            </a:lvl2pPr>
            <a:lvl3pPr>
              <a:defRPr sz="2276"/>
            </a:lvl3pPr>
            <a:lvl4pPr>
              <a:defRPr sz="2276"/>
            </a:lvl4pPr>
            <a:lvl5pPr>
              <a:defRPr sz="2276"/>
            </a:lvl5pPr>
            <a:lvl6pPr>
              <a:defRPr sz="2276"/>
            </a:lvl6pPr>
            <a:lvl7pPr>
              <a:defRPr sz="2276"/>
            </a:lvl7pPr>
            <a:lvl8pPr>
              <a:defRPr sz="2276"/>
            </a:lvl8pPr>
            <a:lvl9pPr>
              <a:defRPr sz="227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56239" y="2913075"/>
            <a:ext cx="5201920" cy="910336"/>
          </a:xfrm>
        </p:spPr>
        <p:txBody>
          <a:bodyPr anchor="ctr">
            <a:normAutofit/>
          </a:bodyPr>
          <a:lstStyle>
            <a:lvl1pPr marL="0" indent="0">
              <a:buNone/>
              <a:defRPr sz="2844" b="1">
                <a:solidFill>
                  <a:schemeClr val="accent1">
                    <a:lumMod val="75000"/>
                  </a:schemeClr>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6856239" y="3901440"/>
            <a:ext cx="5201920" cy="4681728"/>
          </a:xfrm>
        </p:spPr>
        <p:txBody>
          <a:bodyPr/>
          <a:lstStyle>
            <a:lvl1pPr>
              <a:defRPr sz="2844"/>
            </a:lvl1pPr>
            <a:lvl2pPr>
              <a:defRPr sz="2560"/>
            </a:lvl2pPr>
            <a:lvl3pPr>
              <a:defRPr sz="2276"/>
            </a:lvl3pPr>
            <a:lvl4pPr>
              <a:defRPr sz="2276"/>
            </a:lvl4pPr>
            <a:lvl5pPr>
              <a:defRPr sz="2276"/>
            </a:lvl5pPr>
            <a:lvl6pPr>
              <a:defRPr sz="2276"/>
            </a:lvl6pPr>
            <a:lvl7pPr>
              <a:defRPr sz="2276"/>
            </a:lvl7pPr>
            <a:lvl8pPr>
              <a:defRPr sz="2276"/>
            </a:lvl8pPr>
            <a:lvl9pPr>
              <a:defRPr sz="227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4956CED-B3EE-49D9-9922-CBB48E543356}" type="datetimeFigureOut">
              <a:rPr lang="en-US" dirty="0"/>
              <a:t>6/8/2022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028320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3F9237B0-CC05-45CB-9D8E-44851499E325}" type="datetimeFigureOut">
              <a:rPr lang="en-US" dirty="0"/>
              <a:t>6/8/2022</a:t>
            </a:fld>
            <a:endParaRPr lang="en-US" dirty="0"/>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4014212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B41777-83B6-4CFA-89A1-52400FB2059F}" type="datetimeFigureOut">
              <a:rPr lang="en-US" dirty="0"/>
              <a:t>6/8/2022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2387524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857324" y="2"/>
            <a:ext cx="4147476" cy="97535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19616" y="975360"/>
            <a:ext cx="3413760" cy="2470912"/>
          </a:xfrm>
        </p:spPr>
        <p:txBody>
          <a:bodyPr anchor="b">
            <a:normAutofit/>
          </a:bodyPr>
          <a:lstStyle>
            <a:lvl1pPr>
              <a:defRPr sz="3982" b="0"/>
            </a:lvl1pPr>
          </a:lstStyle>
          <a:p>
            <a:r>
              <a:rPr lang="en-US"/>
              <a:t>Click to edit Master title style</a:t>
            </a:r>
            <a:endParaRPr lang="en-US" dirty="0"/>
          </a:p>
        </p:txBody>
      </p:sp>
      <p:sp>
        <p:nvSpPr>
          <p:cNvPr id="3" name="Content Placeholder 2"/>
          <p:cNvSpPr>
            <a:spLocks noGrp="1"/>
          </p:cNvSpPr>
          <p:nvPr>
            <p:ph idx="1"/>
          </p:nvPr>
        </p:nvSpPr>
        <p:spPr>
          <a:xfrm>
            <a:off x="894080" y="975360"/>
            <a:ext cx="7159142" cy="7139635"/>
          </a:xfrm>
        </p:spPr>
        <p:txBody>
          <a:bodyPr/>
          <a:lstStyle>
            <a:lvl1pPr>
              <a:defRPr sz="2844"/>
            </a:lvl1pPr>
            <a:lvl2pPr>
              <a:defRPr sz="2560"/>
            </a:lvl2pPr>
            <a:lvl3pPr>
              <a:defRPr sz="2276"/>
            </a:lvl3pPr>
            <a:lvl4pPr>
              <a:defRPr sz="2276"/>
            </a:lvl4pPr>
            <a:lvl5pPr>
              <a:defRPr sz="2276"/>
            </a:lvl5pPr>
            <a:lvl6pPr>
              <a:defRPr sz="2276"/>
            </a:lvl6pPr>
            <a:lvl7pPr>
              <a:defRPr sz="2276"/>
            </a:lvl7pPr>
            <a:lvl8pPr>
              <a:defRPr sz="2276"/>
            </a:lvl8pPr>
            <a:lvl9pPr>
              <a:defRPr sz="227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19616" y="3446272"/>
            <a:ext cx="3413760" cy="4681728"/>
          </a:xfrm>
        </p:spPr>
        <p:txBody>
          <a:bodyPr>
            <a:normAutofit/>
          </a:bodyPr>
          <a:lstStyle>
            <a:lvl1pPr marL="0" indent="0">
              <a:lnSpc>
                <a:spcPct val="100000"/>
              </a:lnSpc>
              <a:spcBef>
                <a:spcPts val="1422"/>
              </a:spcBef>
              <a:buNone/>
              <a:defRPr sz="1920">
                <a:solidFill>
                  <a:schemeClr val="accent1">
                    <a:lumMod val="50000"/>
                  </a:schemeClr>
                </a:solidFill>
              </a:defRPr>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a:t>Click to edit Master text styles</a:t>
            </a:r>
          </a:p>
        </p:txBody>
      </p:sp>
      <p:grpSp>
        <p:nvGrpSpPr>
          <p:cNvPr id="12" name="Group 11"/>
          <p:cNvGrpSpPr/>
          <p:nvPr/>
        </p:nvGrpSpPr>
        <p:grpSpPr>
          <a:xfrm>
            <a:off x="12121122" y="8896367"/>
            <a:ext cx="559206" cy="559206"/>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6F6AA2A1-C9A8-42DC-AF5F-29D58FE3A81E}" type="datetimeFigureOut">
              <a:rPr lang="en-US" dirty="0"/>
              <a:t>6/8/2022</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11" name="Slide Number Placeholder 10"/>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236819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857324" y="2"/>
            <a:ext cx="4147476" cy="97535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19616" y="975360"/>
            <a:ext cx="3413760" cy="2470912"/>
          </a:xfrm>
        </p:spPr>
        <p:txBody>
          <a:bodyPr anchor="b">
            <a:normAutofit/>
          </a:bodyPr>
          <a:lstStyle>
            <a:lvl1pPr>
              <a:defRPr sz="3982"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 y="0"/>
            <a:ext cx="8857323" cy="9753600"/>
          </a:xfrm>
          <a:solidFill>
            <a:schemeClr val="tx2">
              <a:lumMod val="20000"/>
              <a:lumOff val="80000"/>
            </a:schemeClr>
          </a:solidFill>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9119616" y="3446272"/>
            <a:ext cx="3413760" cy="4681728"/>
          </a:xfrm>
        </p:spPr>
        <p:txBody>
          <a:bodyPr>
            <a:normAutofit/>
          </a:bodyPr>
          <a:lstStyle>
            <a:lvl1pPr marL="0" indent="0">
              <a:lnSpc>
                <a:spcPct val="100000"/>
              </a:lnSpc>
              <a:spcBef>
                <a:spcPts val="1422"/>
              </a:spcBef>
              <a:buNone/>
              <a:defRPr sz="1920">
                <a:solidFill>
                  <a:schemeClr val="accent1">
                    <a:lumMod val="50000"/>
                  </a:schemeClr>
                </a:solidFill>
              </a:defRPr>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en-US"/>
              <a:t>Click to edit Master text styles</a:t>
            </a:r>
          </a:p>
        </p:txBody>
      </p:sp>
      <p:grpSp>
        <p:nvGrpSpPr>
          <p:cNvPr id="12" name="Group 11"/>
          <p:cNvGrpSpPr/>
          <p:nvPr/>
        </p:nvGrpSpPr>
        <p:grpSpPr>
          <a:xfrm>
            <a:off x="12121122" y="8896367"/>
            <a:ext cx="559206" cy="559206"/>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18FC28B6-2144-4760-B3DF-18C646FA52B1}" type="datetimeFigureOut">
              <a:rPr lang="en-US" dirty="0"/>
              <a:t>6/8/2022</a:t>
            </a:fld>
            <a:endParaRPr lang="en-US" dirty="0"/>
          </a:p>
        </p:txBody>
      </p:sp>
      <p:sp>
        <p:nvSpPr>
          <p:cNvPr id="10" name="Slide Number Placeholder 9"/>
          <p:cNvSpPr>
            <a:spLocks noGrp="1"/>
          </p:cNvSpPr>
          <p:nvPr>
            <p:ph type="sldNum" sz="quarter" idx="12"/>
          </p:nvPr>
        </p:nvSpPr>
        <p:spPr/>
        <p:txBody>
          <a:bodyPr/>
          <a:lstStyle/>
          <a:p>
            <a:fld id="{86CB4B4D-7CA3-9044-876B-883B54F8677D}" type="slidenum">
              <a:rPr lang="en-US" smtClean="0"/>
              <a:t>‹#›</a:t>
            </a:fld>
            <a:endParaRPr lang="en-US"/>
          </a:p>
        </p:txBody>
      </p:sp>
    </p:spTree>
    <p:extLst>
      <p:ext uri="{BB962C8B-B14F-4D97-AF65-F5344CB8AC3E}">
        <p14:creationId xmlns:p14="http://schemas.microsoft.com/office/powerpoint/2010/main" val="3903385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12121122" y="8896367"/>
            <a:ext cx="559206" cy="559206"/>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7">
                <a:duotone>
                  <a:schemeClr val="accent1">
                    <a:shade val="45000"/>
                    <a:satMod val="135000"/>
                  </a:schemeClr>
                  <a:prstClr val="white"/>
                </a:duotone>
                <a:extLst>
                  <a:ext uri="{BEBA8EAE-BF5A-486C-A8C5-ECC9F3942E4B}">
                    <a14:imgProps xmlns:a14="http://schemas.microsoft.com/office/drawing/2010/main">
                      <a14:imgLayer r:embed="rId18">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975360" y="689254"/>
            <a:ext cx="11054080" cy="22888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75360" y="3017114"/>
            <a:ext cx="11054080" cy="576112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22479" y="8921295"/>
            <a:ext cx="3491789" cy="519289"/>
          </a:xfrm>
          <a:prstGeom prst="rect">
            <a:avLst/>
          </a:prstGeom>
        </p:spPr>
        <p:txBody>
          <a:bodyPr vert="horz" lIns="91440" tIns="45720" rIns="91440" bIns="45720" rtlCol="0" anchor="ctr"/>
          <a:lstStyle>
            <a:lvl1pPr algn="r">
              <a:defRPr sz="1422">
                <a:solidFill>
                  <a:schemeClr val="accent1">
                    <a:lumMod val="50000"/>
                  </a:schemeClr>
                </a:solidFill>
              </a:defRPr>
            </a:lvl1pPr>
          </a:lstStyle>
          <a:p>
            <a:fld id="{251F38EA-B09F-4C97-9264-D1353869D1EA}" type="datetimeFigureOut">
              <a:rPr lang="en-US" dirty="0"/>
              <a:t>6/8/2022</a:t>
            </a:fld>
            <a:endParaRPr lang="en-US" dirty="0"/>
          </a:p>
        </p:txBody>
      </p:sp>
      <p:sp>
        <p:nvSpPr>
          <p:cNvPr id="5" name="Footer Placeholder 4"/>
          <p:cNvSpPr>
            <a:spLocks noGrp="1"/>
          </p:cNvSpPr>
          <p:nvPr>
            <p:ph type="ftr" sz="quarter" idx="3"/>
          </p:nvPr>
        </p:nvSpPr>
        <p:spPr>
          <a:xfrm>
            <a:off x="975360" y="8921295"/>
            <a:ext cx="6749491" cy="519289"/>
          </a:xfrm>
          <a:prstGeom prst="rect">
            <a:avLst/>
          </a:prstGeom>
        </p:spPr>
        <p:txBody>
          <a:bodyPr vert="horz" lIns="91440" tIns="45720" rIns="91440" bIns="45720" rtlCol="0" anchor="ctr"/>
          <a:lstStyle>
            <a:lvl1pPr algn="l">
              <a:defRPr sz="1422">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12065203" y="8921295"/>
            <a:ext cx="682752" cy="519289"/>
          </a:xfrm>
          <a:prstGeom prst="rect">
            <a:avLst/>
          </a:prstGeom>
        </p:spPr>
        <p:txBody>
          <a:bodyPr vert="horz" lIns="91440" tIns="45720" rIns="91440" bIns="45720" rtlCol="0" anchor="ctr"/>
          <a:lstStyle>
            <a:lvl1pPr algn="ctr">
              <a:defRPr sz="1564" b="1" spc="-100" baseline="0">
                <a:solidFill>
                  <a:srgbClr val="FFFFFF"/>
                </a:solidFill>
                <a:latin typeface="+mn-lt"/>
              </a:defRPr>
            </a:lvl1pPr>
          </a:lstStyle>
          <a:p>
            <a:fld id="{86CB4B4D-7CA3-9044-876B-883B54F8677D}" type="slidenum">
              <a:rPr lang="en-US" smtClean="0"/>
              <a:t>‹#›</a:t>
            </a:fld>
            <a:endParaRPr lang="en-US"/>
          </a:p>
        </p:txBody>
      </p:sp>
    </p:spTree>
    <p:extLst>
      <p:ext uri="{BB962C8B-B14F-4D97-AF65-F5344CB8AC3E}">
        <p14:creationId xmlns:p14="http://schemas.microsoft.com/office/powerpoint/2010/main" val="6772161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Lst>
  <p:txStyles>
    <p:titleStyle>
      <a:lvl1pPr algn="l" defTabSz="1300460" rtl="0" eaLnBrk="1" latinLnBrk="0" hangingPunct="1">
        <a:lnSpc>
          <a:spcPct val="90000"/>
        </a:lnSpc>
        <a:spcBef>
          <a:spcPct val="0"/>
        </a:spcBef>
        <a:buNone/>
        <a:defRPr sz="5973" b="0" kern="1200" cap="all" baseline="0">
          <a:blipFill>
            <a:blip r:embed="rId19">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260092" indent="-260092" algn="l" defTabSz="1300460" rtl="0" eaLnBrk="1" latinLnBrk="0" hangingPunct="1">
        <a:lnSpc>
          <a:spcPct val="90000"/>
        </a:lnSpc>
        <a:spcBef>
          <a:spcPts val="1707"/>
        </a:spcBef>
        <a:buClr>
          <a:schemeClr val="accent1">
            <a:lumMod val="75000"/>
          </a:schemeClr>
        </a:buClr>
        <a:buSzPct val="85000"/>
        <a:buFont typeface="Wingdings" pitchFamily="2" charset="2"/>
        <a:buChar char="§"/>
        <a:defRPr sz="2844" kern="1200">
          <a:solidFill>
            <a:schemeClr val="tx1"/>
          </a:solidFill>
          <a:latin typeface="+mn-lt"/>
          <a:ea typeface="+mn-ea"/>
          <a:cs typeface="+mn-cs"/>
        </a:defRPr>
      </a:lvl1pPr>
      <a:lvl2pPr marL="650230" indent="-260092"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560" kern="1200">
          <a:solidFill>
            <a:schemeClr val="tx1"/>
          </a:solidFill>
          <a:latin typeface="+mn-lt"/>
          <a:ea typeface="+mn-ea"/>
          <a:cs typeface="+mn-cs"/>
        </a:defRPr>
      </a:lvl2pPr>
      <a:lvl3pPr marL="1040368" indent="-260092"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3pPr>
      <a:lvl4pPr marL="1430506" indent="-260092"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4pPr>
      <a:lvl5pPr marL="1820644" indent="-260092"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5pPr>
      <a:lvl6pPr marL="2275520" indent="-325115"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6pPr>
      <a:lvl7pPr marL="2702180" indent="-325115"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7pPr>
      <a:lvl8pPr marL="3128840" indent="-325115"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8pPr>
      <a:lvl9pPr marL="3555500" indent="-325115" algn="l" defTabSz="1300460" rtl="0" eaLnBrk="1" latinLnBrk="0" hangingPunct="1">
        <a:lnSpc>
          <a:spcPct val="90000"/>
        </a:lnSpc>
        <a:spcBef>
          <a:spcPts val="569"/>
        </a:spcBef>
        <a:spcAft>
          <a:spcPts val="284"/>
        </a:spcAft>
        <a:buClr>
          <a:schemeClr val="accent1">
            <a:lumMod val="75000"/>
          </a:schemeClr>
        </a:buClr>
        <a:buSzPct val="85000"/>
        <a:buFont typeface="Wingdings" pitchFamily="2" charset="2"/>
        <a:buChar char="§"/>
        <a:defRPr sz="2276"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4.xml"/><Relationship Id="rId5" Type="http://schemas.microsoft.com/office/2007/relationships/hdphoto" Target="../media/hdphoto2.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9A3D0CE2-91FF-49B3-A5D8-181E900D75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2222" y="1915656"/>
            <a:ext cx="10904525" cy="114749"/>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9" name="Rectangle 128">
            <a:extLst>
              <a:ext uri="{FF2B5EF4-FFF2-40B4-BE49-F238E27FC236}">
                <a16:creationId xmlns:a16="http://schemas.microsoft.com/office/drawing/2014/main" id="{58AEBD96-C315-4F53-9D9E-0E20E993E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2222" y="6115123"/>
            <a:ext cx="10904525" cy="114749"/>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1" name="Rectangle 130">
            <a:extLst>
              <a:ext uri="{FF2B5EF4-FFF2-40B4-BE49-F238E27FC236}">
                <a16:creationId xmlns:a16="http://schemas.microsoft.com/office/drawing/2014/main" id="{78916AAA-66F6-4DFA-88ED-7E27CF6B8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2222" y="2111685"/>
            <a:ext cx="10904525" cy="390144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33" name="Group 132">
            <a:extLst>
              <a:ext uri="{FF2B5EF4-FFF2-40B4-BE49-F238E27FC236}">
                <a16:creationId xmlns:a16="http://schemas.microsoft.com/office/drawing/2014/main" id="{A137D43F-BAD6-47F1-AA65-AEEA38A2FF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292496" y="5786912"/>
            <a:ext cx="1152964" cy="1537283"/>
            <a:chOff x="9685338" y="4460675"/>
            <a:chExt cx="1080904" cy="1080902"/>
          </a:xfrm>
        </p:grpSpPr>
        <p:sp>
          <p:nvSpPr>
            <p:cNvPr id="134" name="Oval 133">
              <a:extLst>
                <a:ext uri="{FF2B5EF4-FFF2-40B4-BE49-F238E27FC236}">
                  <a16:creationId xmlns:a16="http://schemas.microsoft.com/office/drawing/2014/main" id="{D512C9B2-6B22-4211-A940-FCD7C2CD0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35" name="Oval 134">
              <a:extLst>
                <a:ext uri="{FF2B5EF4-FFF2-40B4-BE49-F238E27FC236}">
                  <a16:creationId xmlns:a16="http://schemas.microsoft.com/office/drawing/2014/main" id="{85F7DB84-CDE7-46F8-90DD-9D048A7D52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793429" y="4568765"/>
              <a:ext cx="864723" cy="864722"/>
            </a:xfrm>
            <a:prstGeom prst="ellipse">
              <a:avLst/>
            </a:prstGeom>
            <a:noFill/>
            <a:ln w="25400" cap="flat" cmpd="sng" algn="ctr">
              <a:solidFill>
                <a:sysClr val="window" lastClr="FFFFFF"/>
              </a:solidFill>
              <a:prstDash val="solid"/>
            </a:ln>
            <a:effectLst/>
          </p:spPr>
        </p:sp>
      </p:grpSp>
      <p:sp useBgFill="1">
        <p:nvSpPr>
          <p:cNvPr id="137" name="Rectangle 136">
            <a:extLst>
              <a:ext uri="{FF2B5EF4-FFF2-40B4-BE49-F238E27FC236}">
                <a16:creationId xmlns:a16="http://schemas.microsoft.com/office/drawing/2014/main" id="{E15AAB4E-1AF6-4A73-9822-087B0F4ED5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3001548" cy="97536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2" name="Shape 122"/>
          <p:cNvSpPr>
            <a:spLocks noGrp="1"/>
          </p:cNvSpPr>
          <p:nvPr>
            <p:ph type="title" idx="4294967295"/>
          </p:nvPr>
        </p:nvSpPr>
        <p:spPr>
          <a:xfrm>
            <a:off x="686364" y="915151"/>
            <a:ext cx="7154301" cy="7923295"/>
          </a:xfrm>
          <a:prstGeom prst="rect">
            <a:avLst/>
          </a:prstGeom>
        </p:spPr>
        <p:txBody>
          <a:bodyPr vert="horz" lIns="91440" tIns="45720" rIns="91440" bIns="45720" rtlCol="0" anchor="ctr">
            <a:normAutofit/>
          </a:bodyPr>
          <a:lstStyle/>
          <a:p>
            <a:pPr algn="r" defTabSz="914400">
              <a:lnSpc>
                <a:spcPct val="80000"/>
              </a:lnSpc>
              <a:defRPr sz="5712" b="1">
                <a:solidFill>
                  <a:schemeClr val="accent1">
                    <a:hueOff val="273562"/>
                    <a:satOff val="2937"/>
                    <a:lumOff val="-22233"/>
                  </a:schemeClr>
                </a:solidFill>
                <a:latin typeface="+mj-lt"/>
                <a:ea typeface="+mj-ea"/>
                <a:cs typeface="+mj-cs"/>
                <a:sym typeface="Helvetica"/>
              </a:defRPr>
            </a:pPr>
            <a:r>
              <a:rPr lang="en-US" sz="8900">
                <a:blipFill dpi="0" rotWithShape="1">
                  <a:blip r:embed="rId4"/>
                  <a:srcRect/>
                  <a:tile tx="6350" ty="-127000" sx="65000" sy="64000" flip="none" algn="tl"/>
                </a:blipFill>
              </a:rPr>
              <a:t>Determining </a:t>
            </a:r>
          </a:p>
          <a:p>
            <a:pPr algn="r" defTabSz="914400">
              <a:lnSpc>
                <a:spcPct val="80000"/>
              </a:lnSpc>
              <a:defRPr sz="5712" b="1">
                <a:solidFill>
                  <a:schemeClr val="accent1">
                    <a:hueOff val="273562"/>
                    <a:satOff val="2937"/>
                    <a:lumOff val="-22233"/>
                  </a:schemeClr>
                </a:solidFill>
                <a:latin typeface="+mj-lt"/>
                <a:ea typeface="+mj-ea"/>
                <a:cs typeface="+mj-cs"/>
                <a:sym typeface="Helvetica"/>
              </a:defRPr>
            </a:pPr>
            <a:r>
              <a:rPr lang="en-US" sz="8900">
                <a:blipFill dpi="0" rotWithShape="1">
                  <a:blip r:embed="rId4"/>
                  <a:srcRect/>
                  <a:tile tx="6350" ty="-127000" sx="65000" sy="64000" flip="none" algn="tl"/>
                </a:blipFill>
              </a:rPr>
              <a:t>Face-Off Locations</a:t>
            </a:r>
          </a:p>
        </p:txBody>
      </p:sp>
      <p:sp>
        <p:nvSpPr>
          <p:cNvPr id="139" name="Rectangle 138">
            <a:extLst>
              <a:ext uri="{FF2B5EF4-FFF2-40B4-BE49-F238E27FC236}">
                <a16:creationId xmlns:a16="http://schemas.microsoft.com/office/drawing/2014/main" id="{3FD794DA-8ACE-4EC4-8EB7-A34B9F6C19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90350" y="-2"/>
            <a:ext cx="4814450" cy="9753602"/>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0C50C2EA-0A99-5064-CECE-CDACB141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80" name="Shape 180"/>
          <p:cNvSpPr>
            <a:spLocks noGrp="1"/>
          </p:cNvSpPr>
          <p:nvPr>
            <p:ph type="title"/>
          </p:nvPr>
        </p:nvSpPr>
        <p:spPr>
          <a:xfrm>
            <a:off x="2340103" y="2621060"/>
            <a:ext cx="4000378" cy="1139738"/>
          </a:xfrm>
          <a:prstGeom prst="rect">
            <a:avLst/>
          </a:prstGeom>
        </p:spPr>
        <p:txBody>
          <a:bodyPr>
            <a:normAutofit fontScale="90000"/>
          </a:bodyPr>
          <a:lstStyle>
            <a:lvl1pPr algn="ctr" defTabSz="344677">
              <a:defRPr sz="4719" b="1">
                <a:solidFill>
                  <a:schemeClr val="accent1">
                    <a:hueOff val="273562"/>
                    <a:satOff val="2937"/>
                    <a:lumOff val="-22233"/>
                  </a:schemeClr>
                </a:solidFill>
                <a:latin typeface="+mj-lt"/>
                <a:ea typeface="+mj-ea"/>
                <a:cs typeface="+mj-cs"/>
                <a:sym typeface="Helvetica"/>
              </a:defRPr>
            </a:lvl1pPr>
          </a:lstStyle>
          <a:p>
            <a:r>
              <a:rPr dirty="0"/>
              <a:t>STOPPAGE BY ATTACKING TEAM</a:t>
            </a:r>
            <a:r>
              <a:rPr lang="en-US" dirty="0"/>
              <a:t> in Attacking Zone</a:t>
            </a:r>
            <a:endParaRPr dirty="0"/>
          </a:p>
        </p:txBody>
      </p:sp>
      <p:sp>
        <p:nvSpPr>
          <p:cNvPr id="181" name="Shape 181"/>
          <p:cNvSpPr>
            <a:spLocks noGrp="1"/>
          </p:cNvSpPr>
          <p:nvPr>
            <p:ph type="body" sz="quarter" idx="1"/>
          </p:nvPr>
        </p:nvSpPr>
        <p:spPr>
          <a:xfrm>
            <a:off x="1707776" y="3988027"/>
            <a:ext cx="4632705" cy="3879533"/>
          </a:xfrm>
          <a:prstGeom prst="rect">
            <a:avLst/>
          </a:prstGeom>
        </p:spPr>
        <p:txBody>
          <a:bodyPr>
            <a:noAutofit/>
          </a:bodyPr>
          <a:lstStyle/>
          <a:p>
            <a:pPr marL="281531" indent="-281531" algn="l" defTabSz="416264">
              <a:buClr>
                <a:schemeClr val="accent5"/>
              </a:buClr>
              <a:buSzPct val="75000"/>
              <a:buChar char="•"/>
              <a:defRPr sz="3040"/>
            </a:pPr>
            <a:r>
              <a:rPr sz="2800" dirty="0"/>
              <a:t>When a stoppage is caused by an </a:t>
            </a:r>
            <a:r>
              <a:rPr sz="2800" b="1" dirty="0"/>
              <a:t>attacking team </a:t>
            </a:r>
            <a:r>
              <a:rPr sz="2800" dirty="0"/>
              <a:t>in the </a:t>
            </a:r>
            <a:r>
              <a:rPr sz="2800" b="1" dirty="0"/>
              <a:t>attacking zone</a:t>
            </a:r>
            <a:r>
              <a:rPr sz="2800" dirty="0"/>
              <a:t>, the face-off will occur outside of their attacking zone at a neutral zone location</a:t>
            </a:r>
          </a:p>
          <a:p>
            <a:pPr marL="281531" indent="-281531" algn="l" defTabSz="416264">
              <a:buClr>
                <a:schemeClr val="accent5"/>
              </a:buClr>
              <a:buSzPct val="75000"/>
              <a:buChar char="•"/>
              <a:defRPr sz="3040"/>
            </a:pPr>
            <a:r>
              <a:rPr sz="2800" dirty="0"/>
              <a:t>Location will be determined by where the puck was located at the time of stoppage</a:t>
            </a:r>
          </a:p>
        </p:txBody>
      </p:sp>
      <p:sp>
        <p:nvSpPr>
          <p:cNvPr id="182" name="Shape 182"/>
          <p:cNvSpPr/>
          <p:nvPr/>
        </p:nvSpPr>
        <p:spPr>
          <a:xfrm>
            <a:off x="10840604" y="6794142"/>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83" name="Shape 183"/>
          <p:cNvSpPr/>
          <p:nvPr/>
        </p:nvSpPr>
        <p:spPr>
          <a:xfrm>
            <a:off x="10044954" y="5319286"/>
            <a:ext cx="540212" cy="543631"/>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068E3690-2337-8429-C2BE-8CC4A0D1BE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85" name="Shape 185"/>
          <p:cNvSpPr/>
          <p:nvPr/>
        </p:nvSpPr>
        <p:spPr>
          <a:xfrm>
            <a:off x="1798195" y="2407829"/>
            <a:ext cx="5084191" cy="1566196"/>
          </a:xfrm>
          <a:prstGeom prst="rect">
            <a:avLst/>
          </a:prstGeom>
          <a:ln w="12700">
            <a:miter lim="400000"/>
          </a:ln>
          <a:extLst>
            <a:ext uri="{C572A759-6A51-4108-AA02-DFA0A04FC94B}">
              <ma14:wrappingTextBoxFlag xmlns="" xmlns:ma14="http://schemas.microsoft.com/office/mac/drawingml/2011/main" val="1"/>
            </a:ext>
          </a:extLst>
        </p:spPr>
        <p:txBody>
          <a:bodyPr lIns="38099" tIns="38099" rIns="38099" bIns="38099" anchor="ctr">
            <a:spAutoFit/>
          </a:bodyPr>
          <a:lstStyle/>
          <a:p>
            <a:pPr>
              <a:defRPr sz="4300" b="1">
                <a:solidFill>
                  <a:schemeClr val="accent1">
                    <a:hueOff val="273562"/>
                    <a:satOff val="2937"/>
                    <a:lumOff val="-22233"/>
                  </a:schemeClr>
                </a:solidFill>
                <a:latin typeface="+mj-lt"/>
                <a:ea typeface="+mj-ea"/>
                <a:cs typeface="+mj-cs"/>
                <a:sym typeface="Helvetica"/>
              </a:defRPr>
            </a:pPr>
            <a:r>
              <a:rPr sz="3226"/>
              <a:t>PUCK SHOT OUT OF PLAY </a:t>
            </a:r>
          </a:p>
          <a:p>
            <a:pPr>
              <a:defRPr sz="4300" b="1">
                <a:solidFill>
                  <a:schemeClr val="accent1">
                    <a:hueOff val="273562"/>
                    <a:satOff val="2937"/>
                    <a:lumOff val="-22233"/>
                  </a:schemeClr>
                </a:solidFill>
                <a:latin typeface="+mj-lt"/>
                <a:ea typeface="+mj-ea"/>
                <a:cs typeface="+mj-cs"/>
                <a:sym typeface="Helvetica"/>
              </a:defRPr>
            </a:pPr>
            <a:r>
              <a:rPr sz="3226"/>
              <a:t>(Off Post/Crossbar)</a:t>
            </a:r>
          </a:p>
        </p:txBody>
      </p:sp>
      <p:sp>
        <p:nvSpPr>
          <p:cNvPr id="186" name="Shape 186"/>
          <p:cNvSpPr/>
          <p:nvPr/>
        </p:nvSpPr>
        <p:spPr>
          <a:xfrm>
            <a:off x="1365085" y="4193041"/>
            <a:ext cx="5084191" cy="3093152"/>
          </a:xfrm>
          <a:prstGeom prst="rect">
            <a:avLst/>
          </a:prstGeom>
          <a:ln w="12700">
            <a:miter lim="400000"/>
          </a:ln>
          <a:extLst>
            <a:ext uri="{C572A759-6A51-4108-AA02-DFA0A04FC94B}">
              <ma14:wrappingTextBoxFlag xmlns="" xmlns:ma14="http://schemas.microsoft.com/office/mac/drawingml/2011/main" val="1"/>
            </a:ext>
          </a:extLst>
        </p:spPr>
        <p:txBody>
          <a:bodyPr wrap="square" lIns="38099" tIns="38099" rIns="38099" bIns="38099" anchor="ctr">
            <a:spAutoFit/>
          </a:bodyPr>
          <a:lstStyle>
            <a:lvl1pPr marL="444500" indent="-444500" algn="l">
              <a:buClr>
                <a:schemeClr val="accent5"/>
              </a:buClr>
              <a:buSzPct val="75000"/>
              <a:buChar char="•"/>
            </a:lvl1pPr>
          </a:lstStyle>
          <a:p>
            <a:r>
              <a:rPr sz="2800" dirty="0"/>
              <a:t>If the attacking team shoots the puck towards the net and it hits the post or crossbar and goes directly out of play, the face-off will occur in the attacking zone of the offending team</a:t>
            </a:r>
          </a:p>
        </p:txBody>
      </p:sp>
      <p:sp>
        <p:nvSpPr>
          <p:cNvPr id="187" name="Shape 187"/>
          <p:cNvSpPr/>
          <p:nvPr/>
        </p:nvSpPr>
        <p:spPr>
          <a:xfrm>
            <a:off x="9392644" y="5989995"/>
            <a:ext cx="162555" cy="162555"/>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88" name="Shape 188"/>
          <p:cNvSpPr/>
          <p:nvPr/>
        </p:nvSpPr>
        <p:spPr>
          <a:xfrm>
            <a:off x="9464013" y="6155563"/>
            <a:ext cx="76292" cy="2006802"/>
          </a:xfrm>
          <a:prstGeom prst="line">
            <a:avLst/>
          </a:prstGeom>
          <a:ln w="50800" cap="rnd">
            <a:solidFill>
              <a:schemeClr val="accent1">
                <a:satOff val="-3355"/>
                <a:lumOff val="26614"/>
              </a:schemeClr>
            </a:solidFill>
            <a:custDash>
              <a:ds d="100000" sp="200000"/>
            </a:custDash>
          </a:ln>
        </p:spPr>
        <p:txBody>
          <a:bodyPr lIns="38099" tIns="38099" rIns="38099" bIns="38099" anchor="ctr"/>
          <a:lstStyle/>
          <a:p>
            <a:pPr>
              <a:defRPr sz="2400"/>
            </a:pPr>
            <a:endParaRPr sz="1800"/>
          </a:p>
        </p:txBody>
      </p:sp>
      <p:sp>
        <p:nvSpPr>
          <p:cNvPr id="189" name="Shape 189"/>
          <p:cNvSpPr/>
          <p:nvPr/>
        </p:nvSpPr>
        <p:spPr>
          <a:xfrm>
            <a:off x="10009528" y="7255850"/>
            <a:ext cx="517329" cy="556892"/>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90" name="Shape 190"/>
          <p:cNvSpPr/>
          <p:nvPr/>
        </p:nvSpPr>
        <p:spPr>
          <a:xfrm>
            <a:off x="9555199" y="8337176"/>
            <a:ext cx="517329" cy="766483"/>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10;&#10;Description automatically generated">
            <a:extLst>
              <a:ext uri="{FF2B5EF4-FFF2-40B4-BE49-F238E27FC236}">
                <a16:creationId xmlns:a16="http://schemas.microsoft.com/office/drawing/2014/main" id="{DFD913A5-6B36-8C4C-DFE4-F29ABB7B01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92" name="Shape 192"/>
          <p:cNvSpPr>
            <a:spLocks noGrp="1"/>
          </p:cNvSpPr>
          <p:nvPr>
            <p:ph type="body" sz="quarter" idx="1"/>
          </p:nvPr>
        </p:nvSpPr>
        <p:spPr>
          <a:xfrm>
            <a:off x="1210235" y="3800508"/>
            <a:ext cx="5130246" cy="4025680"/>
          </a:xfrm>
          <a:prstGeom prst="rect">
            <a:avLst/>
          </a:prstGeom>
        </p:spPr>
        <p:txBody>
          <a:bodyPr>
            <a:normAutofit lnSpcReduction="10000"/>
          </a:bodyPr>
          <a:lstStyle>
            <a:lvl1pPr marL="395111" indent="-395111" algn="l">
              <a:buClr>
                <a:schemeClr val="accent5"/>
              </a:buClr>
              <a:buSzPct val="75000"/>
              <a:buChar char="•"/>
            </a:lvl1pPr>
          </a:lstStyle>
          <a:p>
            <a:r>
              <a:rPr sz="3200" dirty="0"/>
              <a:t>If any attacking player that is outside the top of the end-zone circles when play is stopped and they proceed below, the face-off will occur outside the attacking zone at a neutral zone location</a:t>
            </a:r>
          </a:p>
        </p:txBody>
      </p:sp>
      <p:sp>
        <p:nvSpPr>
          <p:cNvPr id="193" name="Shape 193"/>
          <p:cNvSpPr/>
          <p:nvPr/>
        </p:nvSpPr>
        <p:spPr>
          <a:xfrm>
            <a:off x="781223" y="2397581"/>
            <a:ext cx="7339110" cy="1231104"/>
          </a:xfrm>
          <a:prstGeom prst="rect">
            <a:avLst/>
          </a:prstGeom>
          <a:ln w="12700">
            <a:miter lim="400000"/>
          </a:ln>
          <a:extLst>
            <a:ext uri="{C572A759-6A51-4108-AA02-DFA0A04FC94B}">
              <ma14:wrappingTextBoxFlag xmlns="" xmlns:ma14="http://schemas.microsoft.com/office/mac/drawingml/2011/main" val="1"/>
            </a:ext>
          </a:extLst>
        </p:spPr>
        <p:txBody>
          <a:bodyPr lIns="38099" tIns="38099" rIns="38099" bIns="38099" anchor="ctr">
            <a:spAutoFit/>
          </a:bodyPr>
          <a:lstStyle/>
          <a:p>
            <a:pPr>
              <a:defRPr sz="5000" b="1">
                <a:solidFill>
                  <a:schemeClr val="accent1">
                    <a:hueOff val="273562"/>
                    <a:satOff val="2937"/>
                    <a:lumOff val="-22233"/>
                  </a:schemeClr>
                </a:solidFill>
                <a:latin typeface="+mj-lt"/>
                <a:ea typeface="+mj-ea"/>
                <a:cs typeface="+mj-cs"/>
                <a:sym typeface="Helvetica"/>
              </a:defRPr>
            </a:pPr>
            <a:r>
              <a:rPr sz="3750"/>
              <a:t>Players proceed </a:t>
            </a:r>
          </a:p>
          <a:p>
            <a:pPr>
              <a:defRPr sz="5000" b="1">
                <a:solidFill>
                  <a:schemeClr val="accent1">
                    <a:hueOff val="273562"/>
                    <a:satOff val="2937"/>
                    <a:lumOff val="-22233"/>
                  </a:schemeClr>
                </a:solidFill>
                <a:latin typeface="+mj-lt"/>
                <a:ea typeface="+mj-ea"/>
                <a:cs typeface="+mj-cs"/>
                <a:sym typeface="Helvetica"/>
              </a:defRPr>
            </a:pPr>
            <a:r>
              <a:rPr sz="3750"/>
              <a:t>below tops of circles</a:t>
            </a:r>
          </a:p>
        </p:txBody>
      </p:sp>
      <p:sp>
        <p:nvSpPr>
          <p:cNvPr id="194" name="Shape 194"/>
          <p:cNvSpPr/>
          <p:nvPr/>
        </p:nvSpPr>
        <p:spPr>
          <a:xfrm>
            <a:off x="8465917" y="8548204"/>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95" name="Shape 195"/>
          <p:cNvSpPr/>
          <p:nvPr/>
        </p:nvSpPr>
        <p:spPr>
          <a:xfrm>
            <a:off x="9231634" y="5834092"/>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sz="2700"/>
              <a:t>x</a:t>
            </a:r>
          </a:p>
        </p:txBody>
      </p:sp>
      <p:sp>
        <p:nvSpPr>
          <p:cNvPr id="196" name="Shape 196"/>
          <p:cNvSpPr/>
          <p:nvPr/>
        </p:nvSpPr>
        <p:spPr>
          <a:xfrm>
            <a:off x="7777528" y="5834092"/>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sz="2700"/>
              <a:t>x</a:t>
            </a:r>
          </a:p>
        </p:txBody>
      </p:sp>
      <p:sp>
        <p:nvSpPr>
          <p:cNvPr id="197" name="Shape 197"/>
          <p:cNvSpPr/>
          <p:nvPr/>
        </p:nvSpPr>
        <p:spPr>
          <a:xfrm>
            <a:off x="8196615" y="6856411"/>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sz="2700"/>
              <a:t>x</a:t>
            </a:r>
          </a:p>
        </p:txBody>
      </p:sp>
      <p:sp>
        <p:nvSpPr>
          <p:cNvPr id="198" name="Shape 198"/>
          <p:cNvSpPr/>
          <p:nvPr/>
        </p:nvSpPr>
        <p:spPr>
          <a:xfrm>
            <a:off x="7892719" y="6876989"/>
            <a:ext cx="2578932" cy="0"/>
          </a:xfrm>
          <a:prstGeom prst="line">
            <a:avLst/>
          </a:prstGeom>
          <a:ln w="25400">
            <a:solidFill>
              <a:srgbClr val="53585F"/>
            </a:solidFill>
            <a:custDash>
              <a:ds d="200000" sp="200000"/>
            </a:custDash>
            <a:miter lim="400000"/>
          </a:ln>
        </p:spPr>
        <p:txBody>
          <a:bodyPr lIns="38099" tIns="38099" rIns="38099" bIns="38099" anchor="ctr"/>
          <a:lstStyle/>
          <a:p>
            <a:pPr>
              <a:defRPr sz="2400"/>
            </a:pPr>
            <a:endParaRPr sz="1800"/>
          </a:p>
        </p:txBody>
      </p:sp>
      <p:sp>
        <p:nvSpPr>
          <p:cNvPr id="199" name="Shape 199"/>
          <p:cNvSpPr/>
          <p:nvPr/>
        </p:nvSpPr>
        <p:spPr>
          <a:xfrm flipV="1">
            <a:off x="8628473" y="6234420"/>
            <a:ext cx="769996" cy="2116204"/>
          </a:xfrm>
          <a:prstGeom prst="line">
            <a:avLst/>
          </a:prstGeom>
          <a:ln w="50800" cap="rnd">
            <a:solidFill>
              <a:schemeClr val="accent1">
                <a:satOff val="-3355"/>
                <a:lumOff val="26614"/>
              </a:schemeClr>
            </a:solidFill>
            <a:custDash>
              <a:ds d="100000" sp="200000"/>
            </a:custDash>
            <a:headEnd type="triangle"/>
          </a:ln>
        </p:spPr>
        <p:txBody>
          <a:bodyPr lIns="38099" tIns="38099" rIns="38099" bIns="38099" anchor="ctr"/>
          <a:lstStyle/>
          <a:p>
            <a:pPr>
              <a:defRPr sz="2400"/>
            </a:pPr>
            <a:endParaRPr sz="1800"/>
          </a:p>
        </p:txBody>
      </p:sp>
      <p:sp>
        <p:nvSpPr>
          <p:cNvPr id="200" name="Shape 200"/>
          <p:cNvSpPr/>
          <p:nvPr/>
        </p:nvSpPr>
        <p:spPr>
          <a:xfrm>
            <a:off x="9959064" y="5253943"/>
            <a:ext cx="726676" cy="672347"/>
          </a:xfrm>
          <a:prstGeom prst="star5">
            <a:avLst>
              <a:gd name="adj" fmla="val 19100"/>
              <a:gd name="hf" fmla="val 105146"/>
              <a:gd name="vf" fmla="val 110557"/>
            </a:avLst>
          </a:prstGeom>
          <a:solidFill>
            <a:schemeClr val="accent1">
              <a:satOff val="-3355"/>
              <a:lumOff val="26614"/>
            </a:schemeClr>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iagram&#10;&#10;Description automatically generated">
            <a:extLst>
              <a:ext uri="{FF2B5EF4-FFF2-40B4-BE49-F238E27FC236}">
                <a16:creationId xmlns:a16="http://schemas.microsoft.com/office/drawing/2014/main" id="{6126AE83-7D1E-01CE-C40D-F08FAD4AF9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202" name="Shape 202"/>
          <p:cNvSpPr>
            <a:spLocks noGrp="1"/>
          </p:cNvSpPr>
          <p:nvPr>
            <p:ph type="title"/>
          </p:nvPr>
        </p:nvSpPr>
        <p:spPr>
          <a:xfrm>
            <a:off x="2340103" y="2415669"/>
            <a:ext cx="4000378" cy="1139738"/>
          </a:xfrm>
          <a:prstGeom prst="rect">
            <a:avLst/>
          </a:prstGeom>
        </p:spPr>
        <p:txBody>
          <a:bodyPr>
            <a:normAutofit fontScale="90000"/>
          </a:bodyPr>
          <a:lstStyle>
            <a:lvl1pPr algn="ctr" defTabSz="262889">
              <a:defRPr sz="4095" b="1">
                <a:solidFill>
                  <a:schemeClr val="accent1">
                    <a:hueOff val="273562"/>
                    <a:satOff val="2937"/>
                    <a:lumOff val="-22233"/>
                  </a:schemeClr>
                </a:solidFill>
                <a:latin typeface="+mj-lt"/>
                <a:ea typeface="+mj-ea"/>
                <a:cs typeface="+mj-cs"/>
                <a:sym typeface="Helvetica"/>
              </a:defRPr>
            </a:lvl1pPr>
          </a:lstStyle>
          <a:p>
            <a:r>
              <a:t>Explanation of Territorial Advantage</a:t>
            </a:r>
          </a:p>
        </p:txBody>
      </p:sp>
      <p:sp>
        <p:nvSpPr>
          <p:cNvPr id="203" name="Shape 203"/>
          <p:cNvSpPr>
            <a:spLocks noGrp="1"/>
          </p:cNvSpPr>
          <p:nvPr>
            <p:ph type="body" sz="quarter" idx="1"/>
          </p:nvPr>
        </p:nvSpPr>
        <p:spPr>
          <a:xfrm>
            <a:off x="1277471" y="3756219"/>
            <a:ext cx="5063010" cy="4111341"/>
          </a:xfrm>
          <a:prstGeom prst="rect">
            <a:avLst/>
          </a:prstGeom>
        </p:spPr>
        <p:txBody>
          <a:bodyPr>
            <a:normAutofit/>
          </a:bodyPr>
          <a:lstStyle>
            <a:lvl1pPr marL="395111" indent="-395111" algn="l">
              <a:buClr>
                <a:schemeClr val="accent5"/>
              </a:buClr>
              <a:buSzPct val="75000"/>
              <a:buChar char="•"/>
            </a:lvl1pPr>
          </a:lstStyle>
          <a:p>
            <a:r>
              <a:rPr sz="3200" dirty="0"/>
              <a:t>Whenever a team causes a stoppage, the face-off will occur at one of the nine face-off locations for which gives them the </a:t>
            </a:r>
            <a:r>
              <a:rPr sz="3200" b="1" dirty="0"/>
              <a:t>least territorial advantage</a:t>
            </a:r>
          </a:p>
        </p:txBody>
      </p:sp>
      <p:sp>
        <p:nvSpPr>
          <p:cNvPr id="204" name="Shape 204"/>
          <p:cNvSpPr/>
          <p:nvPr/>
        </p:nvSpPr>
        <p:spPr>
          <a:xfrm>
            <a:off x="8672046" y="4107688"/>
            <a:ext cx="162555" cy="162555"/>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205" name="Shape 205"/>
          <p:cNvSpPr/>
          <p:nvPr/>
        </p:nvSpPr>
        <p:spPr>
          <a:xfrm>
            <a:off x="9035376" y="4482867"/>
            <a:ext cx="673400" cy="573227"/>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206" name="Shape 206"/>
          <p:cNvSpPr/>
          <p:nvPr/>
        </p:nvSpPr>
        <p:spPr>
          <a:xfrm>
            <a:off x="7455632" y="2739318"/>
            <a:ext cx="610029" cy="492440"/>
          </a:xfrm>
          <a:prstGeom prst="rect">
            <a:avLst/>
          </a:prstGeom>
          <a:ln w="12700">
            <a:miter lim="400000"/>
          </a:ln>
          <a:extLst>
            <a:ext uri="{C572A759-6A51-4108-AA02-DFA0A04FC94B}">
              <ma14:wrappingTextBoxFlag xmlns="" xmlns:ma14="http://schemas.microsoft.com/office/mac/drawingml/2011/main" val="1"/>
            </a:ext>
          </a:extLst>
        </p:spPr>
        <p:txBody>
          <a:bodyPr wrap="square" lIns="38099" tIns="38099" rIns="38099" bIns="38099" anchor="ctr">
            <a:spAutoFit/>
          </a:bodyPr>
          <a:lstStyle>
            <a:lvl1pPr>
              <a:defRPr b="1">
                <a:latin typeface="+mj-lt"/>
                <a:ea typeface="+mj-ea"/>
                <a:cs typeface="+mj-cs"/>
                <a:sym typeface="Helvetica"/>
              </a:defRPr>
            </a:lvl1pPr>
          </a:lstStyle>
          <a:p>
            <a:r>
              <a:rPr sz="2700" dirty="0"/>
              <a:t>x</a:t>
            </a:r>
          </a:p>
        </p:txBody>
      </p:sp>
      <p:sp>
        <p:nvSpPr>
          <p:cNvPr id="207" name="Shape 207"/>
          <p:cNvSpPr/>
          <p:nvPr/>
        </p:nvSpPr>
        <p:spPr>
          <a:xfrm>
            <a:off x="8279438" y="3269009"/>
            <a:ext cx="473885" cy="776349"/>
          </a:xfrm>
          <a:prstGeom prst="line">
            <a:avLst/>
          </a:prstGeom>
          <a:ln w="50800" cap="rnd">
            <a:solidFill>
              <a:schemeClr val="accent1">
                <a:satOff val="-3355"/>
                <a:lumOff val="26614"/>
              </a:schemeClr>
            </a:solidFill>
            <a:custDash>
              <a:ds d="100000" sp="200000"/>
            </a:custDash>
            <a:headEnd type="triangle"/>
          </a:ln>
        </p:spPr>
        <p:txBody>
          <a:bodyPr lIns="38099" tIns="38099" rIns="38099" bIns="38099" anchor="ctr"/>
          <a:lstStyle/>
          <a:p>
            <a:pPr>
              <a:defRPr sz="2400"/>
            </a:pPr>
            <a:endParaRPr sz="1800"/>
          </a:p>
        </p:txBody>
      </p:sp>
      <p:sp>
        <p:nvSpPr>
          <p:cNvPr id="208" name="Shape 208"/>
          <p:cNvSpPr/>
          <p:nvPr/>
        </p:nvSpPr>
        <p:spPr>
          <a:xfrm rot="16200000">
            <a:off x="6984298" y="3392848"/>
            <a:ext cx="1552699" cy="307775"/>
          </a:xfrm>
          <a:prstGeom prst="rect">
            <a:avLst/>
          </a:prstGeom>
          <a:ln w="12700">
            <a:miter lim="400000"/>
          </a:ln>
          <a:extLst>
            <a:ext uri="{C572A759-6A51-4108-AA02-DFA0A04FC94B}">
              <ma14:wrappingTextBoxFlag xmlns="" xmlns:ma14="http://schemas.microsoft.com/office/mac/drawingml/2011/main" val="1"/>
            </a:ext>
          </a:extLst>
        </p:spPr>
        <p:txBody>
          <a:bodyPr lIns="38099" tIns="38099" rIns="38099" bIns="38099" anchor="ctr">
            <a:spAutoFit/>
          </a:bodyPr>
          <a:lstStyle>
            <a:lvl1pPr>
              <a:defRPr sz="2000"/>
            </a:lvl1pPr>
          </a:lstStyle>
          <a:p>
            <a:r>
              <a:rPr lang="en-US" sz="1500" dirty="0"/>
              <a:t>Off Side</a:t>
            </a:r>
            <a:endParaRPr sz="15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10;&#10;Description automatically generated">
            <a:extLst>
              <a:ext uri="{FF2B5EF4-FFF2-40B4-BE49-F238E27FC236}">
                <a16:creationId xmlns:a16="http://schemas.microsoft.com/office/drawing/2014/main" id="{29C30D0C-B531-1A24-550A-7A3C172F7D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202" name="Shape 202"/>
          <p:cNvSpPr>
            <a:spLocks noGrp="1"/>
          </p:cNvSpPr>
          <p:nvPr>
            <p:ph type="title"/>
          </p:nvPr>
        </p:nvSpPr>
        <p:spPr>
          <a:xfrm>
            <a:off x="2340103" y="2415669"/>
            <a:ext cx="4000378" cy="1139738"/>
          </a:xfrm>
          <a:prstGeom prst="rect">
            <a:avLst/>
          </a:prstGeom>
        </p:spPr>
        <p:txBody>
          <a:bodyPr>
            <a:normAutofit fontScale="90000"/>
          </a:bodyPr>
          <a:lstStyle>
            <a:lvl1pPr algn="ctr" defTabSz="262889">
              <a:defRPr sz="4095" b="1">
                <a:solidFill>
                  <a:schemeClr val="accent1">
                    <a:hueOff val="273562"/>
                    <a:satOff val="2937"/>
                    <a:lumOff val="-22233"/>
                  </a:schemeClr>
                </a:solidFill>
                <a:latin typeface="+mj-lt"/>
                <a:ea typeface="+mj-ea"/>
                <a:cs typeface="+mj-cs"/>
                <a:sym typeface="Helvetica"/>
              </a:defRPr>
            </a:lvl1pPr>
          </a:lstStyle>
          <a:p>
            <a:r>
              <a:rPr lang="en-US" dirty="0"/>
              <a:t>After a Penalty</a:t>
            </a:r>
            <a:endParaRPr dirty="0"/>
          </a:p>
        </p:txBody>
      </p:sp>
      <p:sp>
        <p:nvSpPr>
          <p:cNvPr id="203" name="Shape 203"/>
          <p:cNvSpPr>
            <a:spLocks noGrp="1"/>
          </p:cNvSpPr>
          <p:nvPr>
            <p:ph type="body" sz="quarter" idx="1"/>
          </p:nvPr>
        </p:nvSpPr>
        <p:spPr>
          <a:xfrm>
            <a:off x="1185955" y="3360613"/>
            <a:ext cx="5063010" cy="4111341"/>
          </a:xfrm>
          <a:prstGeom prst="rect">
            <a:avLst/>
          </a:prstGeom>
        </p:spPr>
        <p:txBody>
          <a:bodyPr>
            <a:normAutofit/>
          </a:bodyPr>
          <a:lstStyle>
            <a:lvl1pPr marL="395111" indent="-395111" algn="l">
              <a:buClr>
                <a:schemeClr val="accent5"/>
              </a:buClr>
              <a:buSzPct val="75000"/>
              <a:buChar char="•"/>
            </a:lvl1pPr>
          </a:lstStyle>
          <a:p>
            <a:r>
              <a:rPr lang="en-US" sz="3200" dirty="0"/>
              <a:t>When a penalty is assessed, the faceoff will be in the defensive zone of the offending team. (new 2021, Rule 612b)</a:t>
            </a:r>
          </a:p>
          <a:p>
            <a:endParaRPr sz="3200" b="1" dirty="0"/>
          </a:p>
        </p:txBody>
      </p:sp>
      <p:sp>
        <p:nvSpPr>
          <p:cNvPr id="204" name="Shape 204"/>
          <p:cNvSpPr/>
          <p:nvPr/>
        </p:nvSpPr>
        <p:spPr>
          <a:xfrm>
            <a:off x="10487515" y="6595394"/>
            <a:ext cx="162555" cy="162555"/>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205" name="Shape 205"/>
          <p:cNvSpPr/>
          <p:nvPr/>
        </p:nvSpPr>
        <p:spPr>
          <a:xfrm>
            <a:off x="9976670" y="1658985"/>
            <a:ext cx="673400" cy="573227"/>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206" name="Shape 206"/>
          <p:cNvSpPr/>
          <p:nvPr/>
        </p:nvSpPr>
        <p:spPr>
          <a:xfrm>
            <a:off x="7455632" y="2739318"/>
            <a:ext cx="610029" cy="492440"/>
          </a:xfrm>
          <a:prstGeom prst="rect">
            <a:avLst/>
          </a:prstGeom>
          <a:ln w="12700">
            <a:miter lim="400000"/>
          </a:ln>
          <a:extLst>
            <a:ext uri="{C572A759-6A51-4108-AA02-DFA0A04FC94B}">
              <ma14:wrappingTextBoxFlag xmlns="" xmlns:ma14="http://schemas.microsoft.com/office/mac/drawingml/2011/main" val="1"/>
            </a:ext>
          </a:extLst>
        </p:spPr>
        <p:txBody>
          <a:bodyPr wrap="square" lIns="38099" tIns="38099" rIns="38099" bIns="38099" anchor="ctr">
            <a:spAutoFit/>
          </a:bodyPr>
          <a:lstStyle>
            <a:lvl1pPr>
              <a:defRPr b="1">
                <a:latin typeface="+mj-lt"/>
                <a:ea typeface="+mj-ea"/>
                <a:cs typeface="+mj-cs"/>
                <a:sym typeface="Helvetica"/>
              </a:defRPr>
            </a:lvl1pPr>
          </a:lstStyle>
          <a:p>
            <a:endParaRPr sz="2700" dirty="0"/>
          </a:p>
        </p:txBody>
      </p:sp>
      <p:sp>
        <p:nvSpPr>
          <p:cNvPr id="2" name="TextBox 1">
            <a:extLst>
              <a:ext uri="{FF2B5EF4-FFF2-40B4-BE49-F238E27FC236}">
                <a16:creationId xmlns:a16="http://schemas.microsoft.com/office/drawing/2014/main" id="{D851CF96-1019-43C7-9D3F-344D10CC7AC4}"/>
              </a:ext>
            </a:extLst>
          </p:cNvPr>
          <p:cNvSpPr txBox="1"/>
          <p:nvPr/>
        </p:nvSpPr>
        <p:spPr>
          <a:xfrm>
            <a:off x="3810717" y="7702893"/>
            <a:ext cx="337175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rgbClr val="000000"/>
                </a:solidFill>
                <a:effectLst/>
                <a:uFillTx/>
                <a:latin typeface="+mn-lt"/>
                <a:ea typeface="+mn-ea"/>
                <a:cs typeface="+mn-cs"/>
                <a:sym typeface="Helvetica Light"/>
              </a:rPr>
              <a:t>Attacking team penalty</a:t>
            </a:r>
          </a:p>
        </p:txBody>
      </p:sp>
      <p:sp>
        <p:nvSpPr>
          <p:cNvPr id="7" name="TextBox 6">
            <a:extLst>
              <a:ext uri="{FF2B5EF4-FFF2-40B4-BE49-F238E27FC236}">
                <a16:creationId xmlns:a16="http://schemas.microsoft.com/office/drawing/2014/main" id="{F5BFB37A-A06C-4E19-B6B2-39E64B0B7611}"/>
              </a:ext>
            </a:extLst>
          </p:cNvPr>
          <p:cNvSpPr txBox="1"/>
          <p:nvPr/>
        </p:nvSpPr>
        <p:spPr>
          <a:xfrm>
            <a:off x="8653182" y="2534424"/>
            <a:ext cx="294490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rgbClr val="000000"/>
                </a:solidFill>
                <a:effectLst/>
                <a:uFillTx/>
                <a:latin typeface="+mn-lt"/>
                <a:ea typeface="+mn-ea"/>
                <a:cs typeface="+mn-cs"/>
                <a:sym typeface="Helvetica Light"/>
              </a:rPr>
              <a:t>Faceoff is here</a:t>
            </a:r>
          </a:p>
        </p:txBody>
      </p:sp>
      <p:cxnSp>
        <p:nvCxnSpPr>
          <p:cNvPr id="4" name="Straight Arrow Connector 3">
            <a:extLst>
              <a:ext uri="{FF2B5EF4-FFF2-40B4-BE49-F238E27FC236}">
                <a16:creationId xmlns:a16="http://schemas.microsoft.com/office/drawing/2014/main" id="{6E95FC92-9FA2-4C1D-94A4-33CE7CB2D6BD}"/>
              </a:ext>
            </a:extLst>
          </p:cNvPr>
          <p:cNvCxnSpPr>
            <a:cxnSpLocks/>
            <a:stCxn id="2" idx="3"/>
          </p:cNvCxnSpPr>
          <p:nvPr/>
        </p:nvCxnSpPr>
        <p:spPr>
          <a:xfrm flipV="1">
            <a:off x="7182470" y="6757949"/>
            <a:ext cx="2944906" cy="11809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2800217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161840" y="8859990"/>
            <a:ext cx="487680" cy="650240"/>
            <a:chOff x="11361456" y="6195813"/>
            <a:chExt cx="548640" cy="548640"/>
          </a:xfrm>
        </p:grpSpPr>
        <p:sp>
          <p:nvSpPr>
            <p:cNvPr id="15" name="Oval 14">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6" name="Oval 15">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18" name="Rectangle 17">
            <a:extLst>
              <a:ext uri="{FF2B5EF4-FFF2-40B4-BE49-F238E27FC236}">
                <a16:creationId xmlns:a16="http://schemas.microsoft.com/office/drawing/2014/main" id="{4FCA88C2-C73C-4062-A097-8FBCE3090B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3981C21-E132-4402-B31B-D725C1CE77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377" y="929053"/>
            <a:ext cx="11636045" cy="114750"/>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A685C77-4E84-486A-9AE5-F3635BE98E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375" y="1169527"/>
            <a:ext cx="5492902" cy="7435775"/>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A86E36A-C672-4D6F-BDE0-370DA0F42DA0}"/>
              </a:ext>
            </a:extLst>
          </p:cNvPr>
          <p:cNvSpPr>
            <a:spLocks noGrp="1"/>
          </p:cNvSpPr>
          <p:nvPr>
            <p:ph type="title"/>
          </p:nvPr>
        </p:nvSpPr>
        <p:spPr>
          <a:xfrm>
            <a:off x="1372729" y="2084679"/>
            <a:ext cx="4118185" cy="5605468"/>
          </a:xfrm>
        </p:spPr>
        <p:txBody>
          <a:bodyPr vert="horz" lIns="91440" tIns="45720" rIns="91440" bIns="45720" rtlCol="0" anchor="ctr">
            <a:normAutofit/>
          </a:bodyPr>
          <a:lstStyle/>
          <a:p>
            <a:pPr defTabSz="914400"/>
            <a:r>
              <a:rPr lang="en-US" sz="7400"/>
              <a:t>Questions?</a:t>
            </a:r>
          </a:p>
        </p:txBody>
      </p:sp>
      <p:sp>
        <p:nvSpPr>
          <p:cNvPr id="9" name="Text Placeholder 2">
            <a:extLst>
              <a:ext uri="{FF2B5EF4-FFF2-40B4-BE49-F238E27FC236}">
                <a16:creationId xmlns:a16="http://schemas.microsoft.com/office/drawing/2014/main" id="{C631612B-FE23-4ECF-AED3-4825398E5CB5}"/>
              </a:ext>
            </a:extLst>
          </p:cNvPr>
          <p:cNvSpPr>
            <a:spLocks noGrp="1"/>
          </p:cNvSpPr>
          <p:nvPr>
            <p:ph type="body" sz="quarter" idx="1"/>
          </p:nvPr>
        </p:nvSpPr>
        <p:spPr>
          <a:xfrm>
            <a:off x="6845581" y="1932928"/>
            <a:ext cx="5474843" cy="5757220"/>
          </a:xfrm>
        </p:spPr>
        <p:txBody>
          <a:bodyPr vert="horz" lIns="91440" tIns="45720" rIns="91440" bIns="45720" rtlCol="0" anchor="ctr">
            <a:normAutofit/>
          </a:bodyPr>
          <a:lstStyle/>
          <a:p>
            <a:pPr indent="-182880" algn="l" defTabSz="914400">
              <a:buSzPct val="85000"/>
              <a:buFont typeface="Wingdings" pitchFamily="2" charset="2"/>
              <a:buChar char="§"/>
            </a:pPr>
            <a:endParaRPr lang="en-US"/>
          </a:p>
        </p:txBody>
      </p:sp>
      <p:sp>
        <p:nvSpPr>
          <p:cNvPr id="24" name="Rectangle 23">
            <a:extLst>
              <a:ext uri="{FF2B5EF4-FFF2-40B4-BE49-F238E27FC236}">
                <a16:creationId xmlns:a16="http://schemas.microsoft.com/office/drawing/2014/main" id="{E55C1C3E-5158-47F3-8FD9-14B22C3E6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377" y="8706363"/>
            <a:ext cx="11636045" cy="114749"/>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04963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6D9F410-107E-456F-9A58-5678EC7784D7}"/>
              </a:ext>
            </a:extLst>
          </p:cNvPr>
          <p:cNvSpPr>
            <a:spLocks noGrp="1"/>
          </p:cNvSpPr>
          <p:nvPr>
            <p:ph type="pic" idx="13"/>
          </p:nvPr>
        </p:nvSpPr>
        <p:spPr/>
      </p:sp>
      <p:pic>
        <p:nvPicPr>
          <p:cNvPr id="3" name="Determining Face-Off Locations">
            <a:hlinkClick r:id="" action="ppaction://media"/>
            <a:extLst>
              <a:ext uri="{FF2B5EF4-FFF2-40B4-BE49-F238E27FC236}">
                <a16:creationId xmlns:a16="http://schemas.microsoft.com/office/drawing/2014/main" id="{1C7389BC-60BA-4D9A-B294-AA9E0827BBC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9294" y="134470"/>
            <a:ext cx="12646212" cy="9484659"/>
          </a:xfrm>
          <a:prstGeom prst="rect">
            <a:avLst/>
          </a:prstGeom>
        </p:spPr>
      </p:pic>
    </p:spTree>
    <p:extLst>
      <p:ext uri="{BB962C8B-B14F-4D97-AF65-F5344CB8AC3E}">
        <p14:creationId xmlns:p14="http://schemas.microsoft.com/office/powerpoint/2010/main" val="11946111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03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028CEF6D-A60A-C1DE-9781-A1F94FD54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25" name="Shape 125"/>
          <p:cNvSpPr>
            <a:spLocks noGrp="1"/>
          </p:cNvSpPr>
          <p:nvPr>
            <p:ph type="title"/>
          </p:nvPr>
        </p:nvSpPr>
        <p:spPr>
          <a:xfrm>
            <a:off x="2340103" y="2415669"/>
            <a:ext cx="4000378" cy="1139738"/>
          </a:xfrm>
          <a:prstGeom prst="rect">
            <a:avLst/>
          </a:prstGeom>
        </p:spPr>
        <p:txBody>
          <a:bodyPr>
            <a:normAutofit fontScale="90000"/>
          </a:bodyPr>
          <a:lstStyle>
            <a:lvl1pPr algn="ctr" defTabSz="344677">
              <a:defRPr sz="4719" b="1">
                <a:solidFill>
                  <a:schemeClr val="accent1">
                    <a:hueOff val="273562"/>
                    <a:satOff val="2937"/>
                    <a:lumOff val="-22233"/>
                  </a:schemeClr>
                </a:solidFill>
                <a:latin typeface="+mj-lt"/>
                <a:ea typeface="+mj-ea"/>
                <a:cs typeface="+mj-cs"/>
                <a:sym typeface="Helvetica"/>
              </a:defRPr>
            </a:lvl1pPr>
          </a:lstStyle>
          <a:p>
            <a:r>
              <a:rPr dirty="0"/>
              <a:t>Face-off Locations</a:t>
            </a:r>
          </a:p>
        </p:txBody>
      </p:sp>
      <p:sp>
        <p:nvSpPr>
          <p:cNvPr id="124" name="Shape 124"/>
          <p:cNvSpPr>
            <a:spLocks noGrp="1"/>
          </p:cNvSpPr>
          <p:nvPr>
            <p:ph type="body" sz="quarter" idx="1"/>
          </p:nvPr>
        </p:nvSpPr>
        <p:spPr>
          <a:xfrm>
            <a:off x="2340103" y="3830406"/>
            <a:ext cx="4000378" cy="4037155"/>
          </a:xfrm>
          <a:prstGeom prst="rect">
            <a:avLst/>
          </a:prstGeom>
        </p:spPr>
        <p:txBody>
          <a:bodyPr>
            <a:normAutofit/>
          </a:bodyPr>
          <a:lstStyle/>
          <a:p>
            <a:pPr marL="222261" indent="-222261" algn="l">
              <a:buClr>
                <a:schemeClr val="accent5"/>
              </a:buClr>
              <a:buSzPct val="75000"/>
              <a:buChar char="•"/>
              <a:defRPr sz="2800"/>
            </a:pPr>
            <a:r>
              <a:rPr dirty="0"/>
              <a:t>All face-offs will occur at one of the locations marked on the ice. This rule is known as “Nine Dot”</a:t>
            </a:r>
          </a:p>
          <a:p>
            <a:pPr marL="222261" indent="-222261" algn="l">
              <a:buClr>
                <a:schemeClr val="accent5"/>
              </a:buClr>
              <a:buSzPct val="75000"/>
              <a:buChar char="•"/>
              <a:defRPr sz="2800"/>
            </a:pPr>
            <a:endParaRPr dirty="0"/>
          </a:p>
          <a:p>
            <a:pPr marL="222261" indent="-222261" algn="l">
              <a:buClr>
                <a:schemeClr val="accent5"/>
              </a:buClr>
              <a:buSzPct val="75000"/>
              <a:buChar char="•"/>
              <a:defRPr sz="2800"/>
            </a:pPr>
            <a:r>
              <a:rPr dirty="0"/>
              <a:t>No face off will occur at any other location on the ice in any circumstance</a:t>
            </a:r>
          </a:p>
        </p:txBody>
      </p:sp>
      <p:sp>
        <p:nvSpPr>
          <p:cNvPr id="134" name="Shape 134"/>
          <p:cNvSpPr/>
          <p:nvPr/>
        </p:nvSpPr>
        <p:spPr>
          <a:xfrm>
            <a:off x="9930890" y="1631649"/>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3" name="Shape 134">
            <a:extLst>
              <a:ext uri="{FF2B5EF4-FFF2-40B4-BE49-F238E27FC236}">
                <a16:creationId xmlns:a16="http://schemas.microsoft.com/office/drawing/2014/main" id="{DCE02D84-B1FC-4D12-B8DF-EA9D688C8309}"/>
              </a:ext>
            </a:extLst>
          </p:cNvPr>
          <p:cNvSpPr/>
          <p:nvPr/>
        </p:nvSpPr>
        <p:spPr>
          <a:xfrm>
            <a:off x="9930890" y="3572480"/>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4" name="Shape 134">
            <a:extLst>
              <a:ext uri="{FF2B5EF4-FFF2-40B4-BE49-F238E27FC236}">
                <a16:creationId xmlns:a16="http://schemas.microsoft.com/office/drawing/2014/main" id="{FD126130-03B9-4C79-BFA6-6B3BB4027D51}"/>
              </a:ext>
            </a:extLst>
          </p:cNvPr>
          <p:cNvSpPr/>
          <p:nvPr/>
        </p:nvSpPr>
        <p:spPr>
          <a:xfrm>
            <a:off x="9930890" y="5294072"/>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5" name="Shape 134">
            <a:extLst>
              <a:ext uri="{FF2B5EF4-FFF2-40B4-BE49-F238E27FC236}">
                <a16:creationId xmlns:a16="http://schemas.microsoft.com/office/drawing/2014/main" id="{472397DF-B8E5-48FB-834D-4D82B287D28C}"/>
              </a:ext>
            </a:extLst>
          </p:cNvPr>
          <p:cNvSpPr/>
          <p:nvPr/>
        </p:nvSpPr>
        <p:spPr>
          <a:xfrm>
            <a:off x="9930890" y="7294696"/>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6" name="Shape 134">
            <a:extLst>
              <a:ext uri="{FF2B5EF4-FFF2-40B4-BE49-F238E27FC236}">
                <a16:creationId xmlns:a16="http://schemas.microsoft.com/office/drawing/2014/main" id="{B11F6D28-B182-4DBA-8065-B69EB618CF27}"/>
              </a:ext>
            </a:extLst>
          </p:cNvPr>
          <p:cNvSpPr/>
          <p:nvPr/>
        </p:nvSpPr>
        <p:spPr>
          <a:xfrm>
            <a:off x="8013957" y="7294696"/>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7" name="Shape 134">
            <a:extLst>
              <a:ext uri="{FF2B5EF4-FFF2-40B4-BE49-F238E27FC236}">
                <a16:creationId xmlns:a16="http://schemas.microsoft.com/office/drawing/2014/main" id="{F5C268EF-FDA5-468C-A6F0-6EC55C710BBD}"/>
              </a:ext>
            </a:extLst>
          </p:cNvPr>
          <p:cNvSpPr/>
          <p:nvPr/>
        </p:nvSpPr>
        <p:spPr>
          <a:xfrm>
            <a:off x="8013957" y="5294072"/>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8" name="Shape 134">
            <a:extLst>
              <a:ext uri="{FF2B5EF4-FFF2-40B4-BE49-F238E27FC236}">
                <a16:creationId xmlns:a16="http://schemas.microsoft.com/office/drawing/2014/main" id="{9930C390-F934-474E-87B8-F5FD16794194}"/>
              </a:ext>
            </a:extLst>
          </p:cNvPr>
          <p:cNvSpPr/>
          <p:nvPr/>
        </p:nvSpPr>
        <p:spPr>
          <a:xfrm>
            <a:off x="8013957" y="3572480"/>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9" name="Shape 134">
            <a:extLst>
              <a:ext uri="{FF2B5EF4-FFF2-40B4-BE49-F238E27FC236}">
                <a16:creationId xmlns:a16="http://schemas.microsoft.com/office/drawing/2014/main" id="{E831C684-AA6E-4B61-8D0D-1769453763DF}"/>
              </a:ext>
            </a:extLst>
          </p:cNvPr>
          <p:cNvSpPr/>
          <p:nvPr/>
        </p:nvSpPr>
        <p:spPr>
          <a:xfrm>
            <a:off x="8947495" y="4419672"/>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20" name="Shape 134">
            <a:extLst>
              <a:ext uri="{FF2B5EF4-FFF2-40B4-BE49-F238E27FC236}">
                <a16:creationId xmlns:a16="http://schemas.microsoft.com/office/drawing/2014/main" id="{BCF823DA-9C47-48A2-8EA8-A654B13FC683}"/>
              </a:ext>
            </a:extLst>
          </p:cNvPr>
          <p:cNvSpPr/>
          <p:nvPr/>
        </p:nvSpPr>
        <p:spPr>
          <a:xfrm>
            <a:off x="9911201" y="1631649"/>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21" name="Shape 134">
            <a:extLst>
              <a:ext uri="{FF2B5EF4-FFF2-40B4-BE49-F238E27FC236}">
                <a16:creationId xmlns:a16="http://schemas.microsoft.com/office/drawing/2014/main" id="{B0BD023B-EF28-488B-AEB2-A0ACAEC71164}"/>
              </a:ext>
            </a:extLst>
          </p:cNvPr>
          <p:cNvSpPr/>
          <p:nvPr/>
        </p:nvSpPr>
        <p:spPr>
          <a:xfrm>
            <a:off x="8013956" y="1631649"/>
            <a:ext cx="778769" cy="625773"/>
          </a:xfrm>
          <a:prstGeom prst="star5">
            <a:avLst>
              <a:gd name="adj" fmla="val 19100"/>
              <a:gd name="hf" fmla="val 105146"/>
              <a:gd name="vf" fmla="val 110557"/>
            </a:avLst>
          </a:prstGeom>
          <a:solidFill>
            <a:srgbClr val="FF0000"/>
          </a:solidFill>
          <a:ln w="12700">
            <a:miter lim="400000"/>
          </a:ln>
          <a:effectLst>
            <a:outerShdw blurRad="50800" dist="12700" rotWithShape="0">
              <a:srgbClr val="000000">
                <a:alpha val="50000"/>
              </a:srgbClr>
            </a:outerShdw>
          </a:effectLst>
        </p:spPr>
        <p:txBody>
          <a:bodyPr lIns="38099" tIns="38099" rIns="38099" bIns="38099" anchor="ctr"/>
          <a:lstStyle/>
          <a:p>
            <a:pPr>
              <a:defRPr sz="2400">
                <a:solidFill>
                  <a:srgbClr val="FFFFFF"/>
                </a:solidFill>
              </a:defRPr>
            </a:pPr>
            <a:endParaRPr sz="180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a:spLocks noGrp="1"/>
          </p:cNvSpPr>
          <p:nvPr>
            <p:ph type="body" idx="1"/>
          </p:nvPr>
        </p:nvSpPr>
        <p:spPr>
          <a:prstGeom prst="rect">
            <a:avLst/>
          </a:prstGeom>
        </p:spPr>
        <p:txBody>
          <a:bodyPr/>
          <a:lstStyle/>
          <a:p>
            <a:pPr marL="293384" indent="-293384" defTabSz="385591">
              <a:spcBef>
                <a:spcPts val="2700"/>
              </a:spcBef>
              <a:defRPr sz="3168"/>
            </a:pPr>
            <a:r>
              <a:t>Playing rules or where the puck was last legally played will determine where the face-off will take place</a:t>
            </a:r>
          </a:p>
          <a:p>
            <a:pPr marL="293384" indent="-293384" defTabSz="385591">
              <a:spcBef>
                <a:spcPts val="2700"/>
              </a:spcBef>
              <a:defRPr sz="3168"/>
            </a:pPr>
            <a:r>
              <a:t>For example, an Intentional Offside/Icing will take place at the offending teams defensive face off location</a:t>
            </a:r>
          </a:p>
          <a:p>
            <a:pPr marL="293384" indent="-293384" defTabSz="385591">
              <a:spcBef>
                <a:spcPts val="2700"/>
              </a:spcBef>
              <a:defRPr sz="3168"/>
            </a:pPr>
            <a:r>
              <a:t>Following a goal and start of periods will always take place at center ice</a:t>
            </a:r>
          </a:p>
          <a:p>
            <a:pPr marL="293384" indent="-293384" defTabSz="385591">
              <a:spcBef>
                <a:spcPts val="2700"/>
              </a:spcBef>
              <a:defRPr sz="3168"/>
            </a:pPr>
            <a:r>
              <a:t>If a team commits an infraction of the rules in the attacking zone, the face off will take place at one of the neutral zone face off locations nearest to the attack zone of that team</a:t>
            </a:r>
          </a:p>
        </p:txBody>
      </p:sp>
      <p:sp>
        <p:nvSpPr>
          <p:cNvPr id="137" name="Shape 137"/>
          <p:cNvSpPr>
            <a:spLocks noGrp="1"/>
          </p:cNvSpPr>
          <p:nvPr>
            <p:ph type="title" idx="4294967295"/>
          </p:nvPr>
        </p:nvSpPr>
        <p:spPr>
          <a:xfrm>
            <a:off x="0" y="1025525"/>
            <a:ext cx="8324850" cy="1619250"/>
          </a:xfrm>
          <a:prstGeom prst="rect">
            <a:avLst/>
          </a:prstGeom>
        </p:spPr>
        <p:txBody>
          <a:bodyPr/>
          <a:lstStyle>
            <a:lvl1pPr algn="ctr">
              <a:defRPr b="1">
                <a:solidFill>
                  <a:schemeClr val="accent1">
                    <a:hueOff val="273562"/>
                    <a:satOff val="2937"/>
                    <a:lumOff val="-22233"/>
                  </a:schemeClr>
                </a:solidFill>
                <a:latin typeface="+mj-lt"/>
                <a:ea typeface="+mj-ea"/>
                <a:cs typeface="+mj-cs"/>
                <a:sym typeface="Helvetica"/>
              </a:defRPr>
            </a:lvl1pPr>
          </a:lstStyle>
          <a:p>
            <a:r>
              <a:t>Basic Guidelines</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p:cNvSpPr>
          <p:nvPr>
            <p:ph type="body" idx="1"/>
          </p:nvPr>
        </p:nvSpPr>
        <p:spPr>
          <a:prstGeom prst="rect">
            <a:avLst/>
          </a:prstGeom>
        </p:spPr>
        <p:txBody>
          <a:bodyPr/>
          <a:lstStyle/>
          <a:p>
            <a:pPr marL="256711" indent="-256711" defTabSz="337391">
              <a:spcBef>
                <a:spcPts val="2400"/>
              </a:spcBef>
              <a:defRPr sz="2772"/>
            </a:pPr>
            <a:r>
              <a:t>PUCK LOCATED IN END-ZONE</a:t>
            </a:r>
          </a:p>
          <a:p>
            <a:pPr marL="513422" lvl="1" indent="-256711" defTabSz="337391">
              <a:spcBef>
                <a:spcPts val="2400"/>
              </a:spcBef>
              <a:defRPr sz="2772"/>
            </a:pPr>
            <a:r>
              <a:t>If Defending Team causes stoppage, the face-off is located at the nearest defending zone face-off spot. If Attacking Team causes stoppage, the face-off is located at the nearest Neutral Zone face-off spot.</a:t>
            </a:r>
          </a:p>
          <a:p>
            <a:pPr marL="256711" indent="-256711" defTabSz="337391">
              <a:spcBef>
                <a:spcPts val="2400"/>
              </a:spcBef>
              <a:defRPr sz="2772"/>
            </a:pPr>
            <a:r>
              <a:t>PUCK LOCATED IN NEUTRAL ZONE</a:t>
            </a:r>
          </a:p>
          <a:p>
            <a:pPr marL="513422" lvl="1" indent="-256711" defTabSz="337391">
              <a:spcBef>
                <a:spcPts val="2400"/>
              </a:spcBef>
              <a:defRPr sz="2772"/>
            </a:pPr>
            <a:r>
              <a:t>After stoppage occurs, the face-off retreats back to the nearest face-off spot (including center ice) closer to the defending zone of the team causing the stoppage. The team causing the stoppage should never gain any </a:t>
            </a:r>
            <a:r>
              <a:rPr b="1">
                <a:latin typeface="+mj-lt"/>
                <a:ea typeface="+mj-ea"/>
                <a:cs typeface="+mj-cs"/>
                <a:sym typeface="Helvetica"/>
              </a:rPr>
              <a:t>territorial</a:t>
            </a:r>
            <a:r>
              <a:t> advantage. If both teams cause the stoppage of play, then the nearest face-off spot will be used.</a:t>
            </a:r>
          </a:p>
        </p:txBody>
      </p:sp>
      <p:sp>
        <p:nvSpPr>
          <p:cNvPr id="140" name="Shape 140"/>
          <p:cNvSpPr>
            <a:spLocks noGrp="1"/>
          </p:cNvSpPr>
          <p:nvPr>
            <p:ph type="title" idx="4294967295"/>
          </p:nvPr>
        </p:nvSpPr>
        <p:spPr>
          <a:xfrm>
            <a:off x="0" y="1025525"/>
            <a:ext cx="8323263" cy="1619250"/>
          </a:xfrm>
          <a:prstGeom prst="rect">
            <a:avLst/>
          </a:prstGeom>
        </p:spPr>
        <p:txBody>
          <a:bodyPr/>
          <a:lstStyle>
            <a:lvl1pPr algn="ctr">
              <a:defRPr b="1">
                <a:solidFill>
                  <a:schemeClr val="accent1">
                    <a:hueOff val="273562"/>
                    <a:satOff val="2937"/>
                    <a:lumOff val="-22233"/>
                  </a:schemeClr>
                </a:solidFill>
                <a:latin typeface="+mj-lt"/>
                <a:ea typeface="+mj-ea"/>
                <a:cs typeface="+mj-cs"/>
                <a:sym typeface="Helvetica"/>
              </a:defRPr>
            </a:lvl1pPr>
          </a:lstStyle>
          <a:p>
            <a:r>
              <a:t>GUIDELINES</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10;&#10;Description automatically generated">
            <a:extLst>
              <a:ext uri="{FF2B5EF4-FFF2-40B4-BE49-F238E27FC236}">
                <a16:creationId xmlns:a16="http://schemas.microsoft.com/office/drawing/2014/main" id="{C64D77A9-B0C2-B807-5A80-0BEAD67E9D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42" name="Shape 142"/>
          <p:cNvSpPr>
            <a:spLocks noGrp="1"/>
          </p:cNvSpPr>
          <p:nvPr>
            <p:ph type="body" sz="quarter" idx="1"/>
          </p:nvPr>
        </p:nvSpPr>
        <p:spPr>
          <a:xfrm>
            <a:off x="1021976" y="3745477"/>
            <a:ext cx="5318505" cy="4618593"/>
          </a:xfrm>
          <a:prstGeom prst="rect">
            <a:avLst/>
          </a:prstGeom>
        </p:spPr>
        <p:txBody>
          <a:bodyPr>
            <a:noAutofit/>
          </a:bodyPr>
          <a:lstStyle>
            <a:lvl1pPr marL="395111" indent="-395111" algn="l">
              <a:buClr>
                <a:schemeClr val="accent5"/>
              </a:buClr>
              <a:buSzPct val="75000"/>
              <a:buChar char="•"/>
            </a:lvl1pPr>
          </a:lstStyle>
          <a:p>
            <a:r>
              <a:rPr sz="4000" dirty="0"/>
              <a:t>Face-off will be located in the defending zone of the offending team. The side will be determined by </a:t>
            </a:r>
            <a:r>
              <a:rPr lang="en-US" sz="4000" dirty="0"/>
              <a:t>from </a:t>
            </a:r>
            <a:r>
              <a:rPr sz="4000" dirty="0"/>
              <a:t>where the shot originated</a:t>
            </a:r>
          </a:p>
        </p:txBody>
      </p:sp>
      <p:sp>
        <p:nvSpPr>
          <p:cNvPr id="143" name="Shape 143"/>
          <p:cNvSpPr/>
          <p:nvPr/>
        </p:nvSpPr>
        <p:spPr>
          <a:xfrm>
            <a:off x="8055172" y="3241860"/>
            <a:ext cx="162555" cy="162556"/>
          </a:xfrm>
          <a:prstGeom prst="ellipse">
            <a:avLst/>
          </a:prstGeom>
          <a:solidFill>
            <a:srgbClr val="00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44" name="Shape 144"/>
          <p:cNvSpPr/>
          <p:nvPr/>
        </p:nvSpPr>
        <p:spPr>
          <a:xfrm>
            <a:off x="1414299" y="2276995"/>
            <a:ext cx="5851983" cy="1000272"/>
          </a:xfrm>
          <a:prstGeom prst="rect">
            <a:avLst/>
          </a:prstGeom>
          <a:ln w="12700">
            <a:miter lim="400000"/>
          </a:ln>
          <a:extLst>
            <a:ext uri="{C572A759-6A51-4108-AA02-DFA0A04FC94B}">
              <ma14:wrappingTextBoxFlag xmlns="" xmlns:ma14="http://schemas.microsoft.com/office/mac/drawingml/2011/main" val="1"/>
            </a:ext>
          </a:extLst>
        </p:spPr>
        <p:txBody>
          <a:bodyPr lIns="38099" tIns="38099" rIns="38099" bIns="38099" anchor="ctr">
            <a:spAutoFit/>
          </a:bodyPr>
          <a:lstStyle>
            <a:lvl1pPr>
              <a:defRPr sz="8000" b="1">
                <a:solidFill>
                  <a:schemeClr val="accent1">
                    <a:hueOff val="273562"/>
                    <a:satOff val="2937"/>
                    <a:lumOff val="-22233"/>
                  </a:schemeClr>
                </a:solidFill>
                <a:latin typeface="+mj-lt"/>
                <a:ea typeface="+mj-ea"/>
                <a:cs typeface="+mj-cs"/>
                <a:sym typeface="Helvetica"/>
              </a:defRPr>
            </a:lvl1pPr>
          </a:lstStyle>
          <a:p>
            <a:r>
              <a:rPr sz="6000"/>
              <a:t>Icing</a:t>
            </a:r>
          </a:p>
        </p:txBody>
      </p:sp>
      <p:sp>
        <p:nvSpPr>
          <p:cNvPr id="145" name="Shape 145"/>
          <p:cNvSpPr/>
          <p:nvPr/>
        </p:nvSpPr>
        <p:spPr>
          <a:xfrm>
            <a:off x="8217728" y="3507254"/>
            <a:ext cx="1894716" cy="5082175"/>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sp>
        <p:nvSpPr>
          <p:cNvPr id="146" name="Shape 146"/>
          <p:cNvSpPr/>
          <p:nvPr/>
        </p:nvSpPr>
        <p:spPr>
          <a:xfrm>
            <a:off x="8119006" y="1713121"/>
            <a:ext cx="561411" cy="551239"/>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47" name="Shape 147"/>
          <p:cNvSpPr/>
          <p:nvPr/>
        </p:nvSpPr>
        <p:spPr>
          <a:xfrm flipH="1">
            <a:off x="7773541" y="3400991"/>
            <a:ext cx="281631" cy="5082175"/>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sp>
        <p:nvSpPr>
          <p:cNvPr id="148" name="Shape 148"/>
          <p:cNvSpPr/>
          <p:nvPr/>
        </p:nvSpPr>
        <p:spPr>
          <a:xfrm>
            <a:off x="8241606" y="3400991"/>
            <a:ext cx="2832648" cy="2448480"/>
          </a:xfrm>
          <a:prstGeom prst="line">
            <a:avLst/>
          </a:prstGeom>
          <a:ln w="50800" cap="rnd">
            <a:solidFill>
              <a:schemeClr val="accent1">
                <a:satOff val="-3355"/>
                <a:lumOff val="26614"/>
              </a:schemeClr>
            </a:solidFill>
            <a:custDash>
              <a:ds d="100000" sp="200000"/>
            </a:custDash>
          </a:ln>
        </p:spPr>
        <p:txBody>
          <a:bodyPr lIns="38099" tIns="38099" rIns="38099" bIns="38099" anchor="ctr"/>
          <a:lstStyle/>
          <a:p>
            <a:pPr>
              <a:defRPr sz="2400"/>
            </a:pPr>
            <a:endParaRPr sz="1800"/>
          </a:p>
        </p:txBody>
      </p:sp>
      <p:sp>
        <p:nvSpPr>
          <p:cNvPr id="149" name="Shape 149"/>
          <p:cNvSpPr/>
          <p:nvPr/>
        </p:nvSpPr>
        <p:spPr>
          <a:xfrm flipH="1">
            <a:off x="9649716" y="5952310"/>
            <a:ext cx="1424537" cy="2637120"/>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cxnSp>
        <p:nvCxnSpPr>
          <p:cNvPr id="3" name="Straight Connector 2">
            <a:extLst>
              <a:ext uri="{FF2B5EF4-FFF2-40B4-BE49-F238E27FC236}">
                <a16:creationId xmlns:a16="http://schemas.microsoft.com/office/drawing/2014/main" id="{CD07422E-25F4-42E0-A202-A84323EE3AAC}"/>
              </a:ext>
            </a:extLst>
          </p:cNvPr>
          <p:cNvCxnSpPr>
            <a:cxnSpLocks/>
          </p:cNvCxnSpPr>
          <p:nvPr/>
        </p:nvCxnSpPr>
        <p:spPr>
          <a:xfrm>
            <a:off x="9359153" y="457200"/>
            <a:ext cx="0" cy="8686800"/>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79DEC021-F6DF-81FA-A1DE-25D4F1719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51" name="Shape 151"/>
          <p:cNvSpPr>
            <a:spLocks noGrp="1"/>
          </p:cNvSpPr>
          <p:nvPr>
            <p:ph type="body" sz="quarter" idx="1"/>
          </p:nvPr>
        </p:nvSpPr>
        <p:spPr>
          <a:xfrm>
            <a:off x="2340103" y="3788656"/>
            <a:ext cx="4000378" cy="3076482"/>
          </a:xfrm>
          <a:prstGeom prst="rect">
            <a:avLst/>
          </a:prstGeom>
        </p:spPr>
        <p:txBody>
          <a:bodyPr>
            <a:noAutofit/>
          </a:bodyPr>
          <a:lstStyle/>
          <a:p>
            <a:pPr marL="281531" indent="-281531" algn="l" defTabSz="416264">
              <a:buClr>
                <a:schemeClr val="accent5"/>
              </a:buClr>
              <a:buSzPct val="75000"/>
              <a:buChar char="•"/>
              <a:defRPr sz="3040"/>
            </a:pPr>
            <a:r>
              <a:rPr sz="3200" dirty="0"/>
              <a:t>If the officials shall call Icing by mistake, the face off will take place in the attacking zone of the offending team</a:t>
            </a:r>
          </a:p>
          <a:p>
            <a:pPr marL="281531" indent="-281531" algn="l" defTabSz="416264">
              <a:buClr>
                <a:schemeClr val="accent5"/>
              </a:buClr>
              <a:buSzPct val="75000"/>
              <a:buChar char="•"/>
              <a:defRPr sz="3040"/>
            </a:pPr>
            <a:r>
              <a:rPr sz="3200" dirty="0"/>
              <a:t>Side of the ice will be determined of where the puck was located when play was stopped</a:t>
            </a:r>
          </a:p>
        </p:txBody>
      </p:sp>
      <p:sp>
        <p:nvSpPr>
          <p:cNvPr id="152" name="Shape 152"/>
          <p:cNvSpPr/>
          <p:nvPr/>
        </p:nvSpPr>
        <p:spPr>
          <a:xfrm>
            <a:off x="9297377" y="3109648"/>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53" name="Shape 153"/>
          <p:cNvSpPr/>
          <p:nvPr/>
        </p:nvSpPr>
        <p:spPr>
          <a:xfrm>
            <a:off x="1414299" y="2365018"/>
            <a:ext cx="5851983" cy="1000272"/>
          </a:xfrm>
          <a:prstGeom prst="rect">
            <a:avLst/>
          </a:prstGeom>
          <a:ln w="12700">
            <a:miter lim="400000"/>
          </a:ln>
          <a:extLst>
            <a:ext uri="{C572A759-6A51-4108-AA02-DFA0A04FC94B}">
              <ma14:wrappingTextBoxFlag xmlns="" xmlns:ma14="http://schemas.microsoft.com/office/mac/drawingml/2011/main" val="1"/>
            </a:ext>
          </a:extLst>
        </p:spPr>
        <p:txBody>
          <a:bodyPr lIns="38099" tIns="38099" rIns="38099" bIns="38099" anchor="ctr">
            <a:spAutoFit/>
          </a:bodyPr>
          <a:lstStyle>
            <a:lvl1pPr>
              <a:defRPr sz="8000" b="1">
                <a:solidFill>
                  <a:schemeClr val="accent1">
                    <a:hueOff val="273562"/>
                    <a:satOff val="2937"/>
                    <a:lumOff val="-22233"/>
                  </a:schemeClr>
                </a:solidFill>
                <a:latin typeface="+mj-lt"/>
                <a:ea typeface="+mj-ea"/>
                <a:cs typeface="+mj-cs"/>
                <a:sym typeface="Helvetica"/>
              </a:defRPr>
            </a:lvl1pPr>
          </a:lstStyle>
          <a:p>
            <a:r>
              <a:rPr sz="6000"/>
              <a:t>ICING ERROR</a:t>
            </a:r>
          </a:p>
        </p:txBody>
      </p:sp>
      <p:sp>
        <p:nvSpPr>
          <p:cNvPr id="154" name="Shape 154"/>
          <p:cNvSpPr/>
          <p:nvPr/>
        </p:nvSpPr>
        <p:spPr>
          <a:xfrm flipH="1">
            <a:off x="8652227" y="3326022"/>
            <a:ext cx="701430" cy="5333884"/>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sp>
        <p:nvSpPr>
          <p:cNvPr id="155" name="Shape 155"/>
          <p:cNvSpPr/>
          <p:nvPr/>
        </p:nvSpPr>
        <p:spPr>
          <a:xfrm>
            <a:off x="8108575" y="7300579"/>
            <a:ext cx="597440" cy="512161"/>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Diagram&#10;&#10;Description automatically generated">
            <a:extLst>
              <a:ext uri="{FF2B5EF4-FFF2-40B4-BE49-F238E27FC236}">
                <a16:creationId xmlns:a16="http://schemas.microsoft.com/office/drawing/2014/main" id="{771863C7-6ED9-AC23-339C-5459645FB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57" name="Shape 157"/>
          <p:cNvSpPr>
            <a:spLocks noGrp="1"/>
          </p:cNvSpPr>
          <p:nvPr>
            <p:ph type="body" sz="quarter" idx="1"/>
          </p:nvPr>
        </p:nvSpPr>
        <p:spPr>
          <a:xfrm>
            <a:off x="874606" y="3109648"/>
            <a:ext cx="5278163" cy="4159912"/>
          </a:xfrm>
          <a:prstGeom prst="rect">
            <a:avLst/>
          </a:prstGeom>
        </p:spPr>
        <p:txBody>
          <a:bodyPr>
            <a:noAutofit/>
          </a:bodyPr>
          <a:lstStyle/>
          <a:p>
            <a:pPr marL="251896" indent="-251896" algn="l" defTabSz="372446">
              <a:buClr>
                <a:schemeClr val="accent5"/>
              </a:buClr>
              <a:buSzPct val="75000"/>
              <a:buChar char="•"/>
              <a:defRPr sz="2720"/>
            </a:pPr>
            <a:r>
              <a:rPr sz="2800" dirty="0"/>
              <a:t>If a player carries the puck over the line, the face off will take place at the nearest neutral zone location</a:t>
            </a:r>
            <a:r>
              <a:rPr lang="en-US" sz="2800" dirty="0"/>
              <a:t> (1)</a:t>
            </a:r>
            <a:endParaRPr sz="2800" dirty="0"/>
          </a:p>
          <a:p>
            <a:pPr marL="251896" indent="-251896" algn="l" defTabSz="372446">
              <a:buClr>
                <a:schemeClr val="accent5"/>
              </a:buClr>
              <a:buSzPct val="75000"/>
              <a:buChar char="•"/>
              <a:defRPr sz="2720"/>
            </a:pPr>
            <a:r>
              <a:rPr sz="2800" dirty="0"/>
              <a:t>If the puck is passed across the line causing an off-sides, the face off will take place at the location of the original pass (either direct or deflected off a player)</a:t>
            </a:r>
            <a:r>
              <a:rPr lang="en-US" sz="2800" dirty="0"/>
              <a:t> (2,3)</a:t>
            </a:r>
            <a:endParaRPr sz="2800" dirty="0"/>
          </a:p>
          <a:p>
            <a:pPr marL="251896" indent="-251896" algn="l" defTabSz="372446">
              <a:buClr>
                <a:schemeClr val="accent5"/>
              </a:buClr>
              <a:buSzPct val="75000"/>
              <a:buChar char="•"/>
              <a:defRPr sz="2720"/>
            </a:pPr>
            <a:r>
              <a:rPr sz="2800" dirty="0"/>
              <a:t>Intentional off-sides face-off will be located in the defending zone of the offending team</a:t>
            </a:r>
          </a:p>
        </p:txBody>
      </p:sp>
      <p:sp>
        <p:nvSpPr>
          <p:cNvPr id="158" name="Shape 158"/>
          <p:cNvSpPr/>
          <p:nvPr/>
        </p:nvSpPr>
        <p:spPr>
          <a:xfrm>
            <a:off x="1184212" y="1798437"/>
            <a:ext cx="6258370" cy="1000272"/>
          </a:xfrm>
          <a:prstGeom prst="rect">
            <a:avLst/>
          </a:prstGeom>
          <a:ln w="12700">
            <a:miter lim="400000"/>
          </a:ln>
          <a:extLst>
            <a:ext uri="{C572A759-6A51-4108-AA02-DFA0A04FC94B}">
              <ma14:wrappingTextBoxFlag xmlns="" xmlns:ma14="http://schemas.microsoft.com/office/mac/drawingml/2011/main" val="1"/>
            </a:ext>
          </a:extLst>
        </p:spPr>
        <p:txBody>
          <a:bodyPr lIns="38099" tIns="38099" rIns="38099" bIns="38099" anchor="ctr">
            <a:spAutoFit/>
          </a:bodyPr>
          <a:lstStyle>
            <a:lvl1pPr>
              <a:defRPr sz="8000" b="1">
                <a:solidFill>
                  <a:schemeClr val="accent1">
                    <a:hueOff val="273562"/>
                    <a:satOff val="2937"/>
                    <a:lumOff val="-22233"/>
                  </a:schemeClr>
                </a:solidFill>
                <a:latin typeface="+mj-lt"/>
                <a:ea typeface="+mj-ea"/>
                <a:cs typeface="+mj-cs"/>
                <a:sym typeface="Helvetica"/>
              </a:defRPr>
            </a:lvl1pPr>
          </a:lstStyle>
          <a:p>
            <a:r>
              <a:rPr sz="6000" dirty="0"/>
              <a:t>OFF-SIDES</a:t>
            </a:r>
          </a:p>
        </p:txBody>
      </p:sp>
      <p:sp>
        <p:nvSpPr>
          <p:cNvPr id="159" name="Shape 159"/>
          <p:cNvSpPr/>
          <p:nvPr/>
        </p:nvSpPr>
        <p:spPr>
          <a:xfrm>
            <a:off x="9297377" y="3109648"/>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60" name="Shape 160"/>
          <p:cNvSpPr/>
          <p:nvPr/>
        </p:nvSpPr>
        <p:spPr>
          <a:xfrm flipH="1">
            <a:off x="7950799" y="3326022"/>
            <a:ext cx="1402859" cy="2737533"/>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sp>
        <p:nvSpPr>
          <p:cNvPr id="161" name="Shape 161"/>
          <p:cNvSpPr/>
          <p:nvPr/>
        </p:nvSpPr>
        <p:spPr>
          <a:xfrm>
            <a:off x="9049907" y="2798709"/>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lang="en-US" sz="2700" dirty="0"/>
              <a:t>3</a:t>
            </a:r>
            <a:endParaRPr sz="2700" dirty="0"/>
          </a:p>
        </p:txBody>
      </p:sp>
      <p:sp>
        <p:nvSpPr>
          <p:cNvPr id="162" name="Shape 162"/>
          <p:cNvSpPr/>
          <p:nvPr/>
        </p:nvSpPr>
        <p:spPr>
          <a:xfrm>
            <a:off x="10011257" y="1734288"/>
            <a:ext cx="601554" cy="524818"/>
          </a:xfrm>
          <a:prstGeom prst="star5">
            <a:avLst>
              <a:gd name="adj" fmla="val 25668"/>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63" name="Shape 163"/>
          <p:cNvSpPr/>
          <p:nvPr/>
        </p:nvSpPr>
        <p:spPr>
          <a:xfrm>
            <a:off x="7738496" y="5794500"/>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lang="en-US" sz="2700" dirty="0"/>
              <a:t>3</a:t>
            </a:r>
            <a:endParaRPr sz="2700" dirty="0"/>
          </a:p>
        </p:txBody>
      </p:sp>
      <p:sp>
        <p:nvSpPr>
          <p:cNvPr id="164" name="Shape 164"/>
          <p:cNvSpPr/>
          <p:nvPr/>
        </p:nvSpPr>
        <p:spPr>
          <a:xfrm>
            <a:off x="10953273" y="5631944"/>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65" name="Shape 165"/>
          <p:cNvSpPr/>
          <p:nvPr/>
        </p:nvSpPr>
        <p:spPr>
          <a:xfrm flipH="1">
            <a:off x="10806616" y="5951651"/>
            <a:ext cx="145140" cy="335289"/>
          </a:xfrm>
          <a:prstGeom prst="line">
            <a:avLst/>
          </a:prstGeom>
          <a:ln w="50800" cap="rnd">
            <a:solidFill>
              <a:schemeClr val="accent4">
                <a:hueOff val="384618"/>
                <a:satOff val="3869"/>
                <a:lumOff val="5802"/>
              </a:schemeClr>
            </a:solidFill>
            <a:custDash>
              <a:ds d="100000" sp="200000"/>
            </a:custDash>
            <a:tailEnd type="triangle"/>
          </a:ln>
        </p:spPr>
        <p:txBody>
          <a:bodyPr lIns="38099" tIns="38099" rIns="38099" bIns="38099" anchor="ctr"/>
          <a:lstStyle/>
          <a:p>
            <a:pPr>
              <a:defRPr sz="2400"/>
            </a:pPr>
            <a:endParaRPr sz="1800"/>
          </a:p>
        </p:txBody>
      </p:sp>
      <p:sp>
        <p:nvSpPr>
          <p:cNvPr id="167" name="Shape 167"/>
          <p:cNvSpPr/>
          <p:nvPr/>
        </p:nvSpPr>
        <p:spPr>
          <a:xfrm>
            <a:off x="9907283" y="5336380"/>
            <a:ext cx="601554" cy="575145"/>
          </a:xfrm>
          <a:prstGeom prst="star5">
            <a:avLst>
              <a:gd name="adj" fmla="val 19100"/>
              <a:gd name="hf" fmla="val 105146"/>
              <a:gd name="vf" fmla="val 110557"/>
            </a:avLst>
          </a:prstGeom>
          <a:solidFill>
            <a:srgbClr val="FFFF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66" name="Shape 166"/>
          <p:cNvSpPr/>
          <p:nvPr/>
        </p:nvSpPr>
        <p:spPr>
          <a:xfrm>
            <a:off x="10074698" y="5377732"/>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lang="en-US" sz="2700" dirty="0"/>
              <a:t>1</a:t>
            </a:r>
            <a:endParaRPr sz="2700" dirty="0"/>
          </a:p>
        </p:txBody>
      </p:sp>
      <p:sp>
        <p:nvSpPr>
          <p:cNvPr id="168" name="Shape 168"/>
          <p:cNvSpPr/>
          <p:nvPr/>
        </p:nvSpPr>
        <p:spPr>
          <a:xfrm>
            <a:off x="8310740" y="4189290"/>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69" name="Shape 169"/>
          <p:cNvSpPr/>
          <p:nvPr/>
        </p:nvSpPr>
        <p:spPr>
          <a:xfrm>
            <a:off x="8405120" y="4386615"/>
            <a:ext cx="889456" cy="2203591"/>
          </a:xfrm>
          <a:prstGeom prst="line">
            <a:avLst/>
          </a:prstGeom>
          <a:ln w="50800" cap="rnd">
            <a:solidFill>
              <a:schemeClr val="accent6">
                <a:satOff val="24555"/>
                <a:lumOff val="22232"/>
              </a:schemeClr>
            </a:solidFill>
            <a:custDash>
              <a:ds d="100000" sp="200000"/>
            </a:custDash>
            <a:tailEnd type="triangle"/>
          </a:ln>
        </p:spPr>
        <p:txBody>
          <a:bodyPr lIns="38099" tIns="38099" rIns="38099" bIns="38099" anchor="ctr"/>
          <a:lstStyle/>
          <a:p>
            <a:pPr>
              <a:defRPr sz="2400"/>
            </a:pPr>
            <a:endParaRPr sz="1800"/>
          </a:p>
        </p:txBody>
      </p:sp>
      <p:sp>
        <p:nvSpPr>
          <p:cNvPr id="170" name="Shape 170"/>
          <p:cNvSpPr/>
          <p:nvPr/>
        </p:nvSpPr>
        <p:spPr>
          <a:xfrm>
            <a:off x="8101368" y="3859302"/>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lang="en-US" sz="2700" dirty="0"/>
              <a:t>2</a:t>
            </a:r>
            <a:endParaRPr sz="2700" dirty="0"/>
          </a:p>
        </p:txBody>
      </p:sp>
      <p:sp>
        <p:nvSpPr>
          <p:cNvPr id="171" name="Shape 171"/>
          <p:cNvSpPr/>
          <p:nvPr/>
        </p:nvSpPr>
        <p:spPr>
          <a:xfrm>
            <a:off x="8002854" y="3549180"/>
            <a:ext cx="735632" cy="614277"/>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
        <p:nvSpPr>
          <p:cNvPr id="172" name="Shape 172"/>
          <p:cNvSpPr/>
          <p:nvPr/>
        </p:nvSpPr>
        <p:spPr>
          <a:xfrm>
            <a:off x="8892693" y="6231305"/>
            <a:ext cx="269302" cy="492440"/>
          </a:xfrm>
          <a:prstGeom prst="rect">
            <a:avLst/>
          </a:prstGeom>
          <a:ln w="12700">
            <a:miter lim="400000"/>
          </a:ln>
          <a:extLst>
            <a:ext uri="{C572A759-6A51-4108-AA02-DFA0A04FC94B}">
              <ma14:wrappingTextBoxFlag xmlns="" xmlns:ma14="http://schemas.microsoft.com/office/mac/drawingml/2011/main" val="1"/>
            </a:ext>
          </a:extLst>
        </p:spPr>
        <p:txBody>
          <a:bodyPr wrap="none" lIns="38099" tIns="38099" rIns="38099" bIns="38099" anchor="ctr">
            <a:spAutoFit/>
          </a:bodyPr>
          <a:lstStyle>
            <a:lvl1pPr>
              <a:defRPr b="1">
                <a:latin typeface="+mj-lt"/>
                <a:ea typeface="+mj-ea"/>
                <a:cs typeface="+mj-cs"/>
                <a:sym typeface="Helvetica"/>
              </a:defRPr>
            </a:lvl1pPr>
          </a:lstStyle>
          <a:p>
            <a:r>
              <a:rPr lang="en-US" sz="2700" dirty="0"/>
              <a:t>2</a:t>
            </a:r>
            <a:endParaRPr sz="2700" dirty="0"/>
          </a:p>
        </p:txBody>
      </p:sp>
      <p:sp>
        <p:nvSpPr>
          <p:cNvPr id="2" name="TextBox 1">
            <a:extLst>
              <a:ext uri="{FF2B5EF4-FFF2-40B4-BE49-F238E27FC236}">
                <a16:creationId xmlns:a16="http://schemas.microsoft.com/office/drawing/2014/main" id="{918163BA-2474-4EE2-8508-5765E6626AE8}"/>
              </a:ext>
            </a:extLst>
          </p:cNvPr>
          <p:cNvSpPr txBox="1"/>
          <p:nvPr/>
        </p:nvSpPr>
        <p:spPr>
          <a:xfrm>
            <a:off x="10159304" y="1734288"/>
            <a:ext cx="305460"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1" i="0" u="none" strike="noStrike" cap="none" spc="0" normalizeH="0" baseline="0" dirty="0">
                <a:ln>
                  <a:noFill/>
                </a:ln>
                <a:solidFill>
                  <a:srgbClr val="000000"/>
                </a:solidFill>
                <a:effectLst/>
                <a:uFillTx/>
                <a:latin typeface="+mn-lt"/>
                <a:ea typeface="+mn-ea"/>
                <a:cs typeface="+mn-cs"/>
                <a:sym typeface="Helvetica Light"/>
              </a:rPr>
              <a:t>3</a:t>
            </a:r>
          </a:p>
        </p:txBody>
      </p:sp>
      <p:sp>
        <p:nvSpPr>
          <p:cNvPr id="19" name="TextBox 18">
            <a:extLst>
              <a:ext uri="{FF2B5EF4-FFF2-40B4-BE49-F238E27FC236}">
                <a16:creationId xmlns:a16="http://schemas.microsoft.com/office/drawing/2014/main" id="{0E82769B-8F9E-450C-BE3B-F18371C9861D}"/>
              </a:ext>
            </a:extLst>
          </p:cNvPr>
          <p:cNvSpPr txBox="1"/>
          <p:nvPr/>
        </p:nvSpPr>
        <p:spPr>
          <a:xfrm>
            <a:off x="8218930" y="3625926"/>
            <a:ext cx="305460"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800" b="1" dirty="0"/>
              <a:t>2</a:t>
            </a:r>
            <a:endParaRPr kumimoji="0" lang="en-US" sz="2800" b="1" i="0" u="none" strike="noStrike" cap="none" spc="0" normalizeH="0" baseline="0" dirty="0">
              <a:ln>
                <a:noFill/>
              </a:ln>
              <a:solidFill>
                <a:srgbClr val="000000"/>
              </a:solidFill>
              <a:effectLst/>
              <a:uFillTx/>
              <a:latin typeface="+mn-lt"/>
              <a:ea typeface="+mn-ea"/>
              <a:cs typeface="+mn-cs"/>
              <a:sym typeface="Helvetica Light"/>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F02B79B5-17CF-812E-FFE1-7C29E1BB7C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331" y="140054"/>
            <a:ext cx="5228616" cy="9327503"/>
          </a:xfrm>
          <a:prstGeom prst="rect">
            <a:avLst/>
          </a:prstGeom>
        </p:spPr>
      </p:pic>
      <p:sp>
        <p:nvSpPr>
          <p:cNvPr id="174" name="Shape 174"/>
          <p:cNvSpPr>
            <a:spLocks noGrp="1"/>
          </p:cNvSpPr>
          <p:nvPr>
            <p:ph type="title"/>
          </p:nvPr>
        </p:nvSpPr>
        <p:spPr>
          <a:xfrm>
            <a:off x="2502022" y="1008530"/>
            <a:ext cx="4000378" cy="2683088"/>
          </a:xfrm>
          <a:prstGeom prst="rect">
            <a:avLst/>
          </a:prstGeom>
        </p:spPr>
        <p:txBody>
          <a:bodyPr>
            <a:normAutofit/>
          </a:bodyPr>
          <a:lstStyle>
            <a:lvl1pPr algn="ctr" defTabSz="344677">
              <a:defRPr sz="4719" b="1">
                <a:solidFill>
                  <a:schemeClr val="accent1">
                    <a:hueOff val="273562"/>
                    <a:satOff val="2937"/>
                    <a:lumOff val="-22233"/>
                  </a:schemeClr>
                </a:solidFill>
                <a:latin typeface="+mj-lt"/>
                <a:ea typeface="+mj-ea"/>
                <a:cs typeface="+mj-cs"/>
                <a:sym typeface="Helvetica"/>
              </a:defRPr>
            </a:lvl1pPr>
          </a:lstStyle>
          <a:p>
            <a:r>
              <a:rPr dirty="0"/>
              <a:t>STOPPAGE BY DEFENDING TEAM</a:t>
            </a:r>
          </a:p>
        </p:txBody>
      </p:sp>
      <p:sp>
        <p:nvSpPr>
          <p:cNvPr id="175" name="Shape 175"/>
          <p:cNvSpPr>
            <a:spLocks noGrp="1"/>
          </p:cNvSpPr>
          <p:nvPr>
            <p:ph type="body" sz="quarter" idx="1"/>
          </p:nvPr>
        </p:nvSpPr>
        <p:spPr>
          <a:xfrm>
            <a:off x="1344706" y="3819470"/>
            <a:ext cx="4995775" cy="5633812"/>
          </a:xfrm>
          <a:prstGeom prst="rect">
            <a:avLst/>
          </a:prstGeom>
        </p:spPr>
        <p:txBody>
          <a:bodyPr>
            <a:normAutofit/>
          </a:bodyPr>
          <a:lstStyle/>
          <a:p>
            <a:pPr marL="257822" indent="-257822" algn="l" defTabSz="381210">
              <a:buClr>
                <a:schemeClr val="accent5"/>
              </a:buClr>
              <a:buSzPct val="75000"/>
              <a:buChar char="•"/>
              <a:defRPr sz="2784"/>
            </a:pPr>
            <a:r>
              <a:rPr sz="2800" dirty="0"/>
              <a:t>If the defending team shall cause a stoppage in their defending zone, the face off will occur at either side in their zone</a:t>
            </a:r>
          </a:p>
          <a:p>
            <a:pPr marL="257822" indent="-257822" algn="l" defTabSz="381210">
              <a:buClr>
                <a:schemeClr val="accent5"/>
              </a:buClr>
              <a:buSzPct val="75000"/>
              <a:buChar char="•"/>
              <a:defRPr sz="2784"/>
            </a:pPr>
            <a:r>
              <a:rPr sz="2800" dirty="0"/>
              <a:t>Location will be determined by where the puck was located at the time of stoppage</a:t>
            </a:r>
          </a:p>
          <a:p>
            <a:pPr marL="257822" indent="-257822" algn="l" defTabSz="381210">
              <a:buClr>
                <a:schemeClr val="accent5"/>
              </a:buClr>
              <a:buSzPct val="75000"/>
              <a:buChar char="•"/>
              <a:defRPr sz="2784"/>
            </a:pPr>
            <a:r>
              <a:rPr sz="2800" dirty="0"/>
              <a:t>Exception is when the goaltender “freezes” the puck. Face-off will take place on the side of where the shot originated</a:t>
            </a:r>
          </a:p>
        </p:txBody>
      </p:sp>
      <p:sp>
        <p:nvSpPr>
          <p:cNvPr id="176" name="Shape 176"/>
          <p:cNvSpPr/>
          <p:nvPr/>
        </p:nvSpPr>
        <p:spPr>
          <a:xfrm>
            <a:off x="9311879" y="6053480"/>
            <a:ext cx="162556" cy="162556"/>
          </a:xfrm>
          <a:prstGeom prst="ellipse">
            <a:avLst/>
          </a:prstGeom>
          <a:solidFill>
            <a:srgbClr val="000000"/>
          </a:solidFill>
          <a:ln w="12700">
            <a:solidFill>
              <a:srgbClr val="000000"/>
            </a:solidFill>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latin typeface="Times New Roman"/>
                <a:ea typeface="Times New Roman"/>
                <a:cs typeface="Times New Roman"/>
                <a:sym typeface="Times New Roman"/>
              </a:defRPr>
            </a:pPr>
            <a:endParaRPr sz="1800"/>
          </a:p>
        </p:txBody>
      </p:sp>
      <p:sp>
        <p:nvSpPr>
          <p:cNvPr id="177" name="Shape 177"/>
          <p:cNvSpPr/>
          <p:nvPr/>
        </p:nvSpPr>
        <p:spPr>
          <a:xfrm flipH="1">
            <a:off x="9230601" y="6413644"/>
            <a:ext cx="162556" cy="1636094"/>
          </a:xfrm>
          <a:prstGeom prst="line">
            <a:avLst/>
          </a:prstGeom>
          <a:ln w="50800" cap="rnd">
            <a:solidFill>
              <a:schemeClr val="accent1">
                <a:satOff val="-3355"/>
                <a:lumOff val="26614"/>
              </a:schemeClr>
            </a:solidFill>
            <a:custDash>
              <a:ds d="100000" sp="200000"/>
            </a:custDash>
            <a:tailEnd type="triangle"/>
          </a:ln>
        </p:spPr>
        <p:txBody>
          <a:bodyPr lIns="38099" tIns="38099" rIns="38099" bIns="38099" anchor="ctr"/>
          <a:lstStyle/>
          <a:p>
            <a:pPr>
              <a:defRPr sz="2400"/>
            </a:pPr>
            <a:endParaRPr sz="1800"/>
          </a:p>
        </p:txBody>
      </p:sp>
      <p:sp>
        <p:nvSpPr>
          <p:cNvPr id="178" name="Shape 178"/>
          <p:cNvSpPr/>
          <p:nvPr/>
        </p:nvSpPr>
        <p:spPr>
          <a:xfrm>
            <a:off x="10041491" y="7285479"/>
            <a:ext cx="533341" cy="487648"/>
          </a:xfrm>
          <a:prstGeom prst="star5">
            <a:avLst>
              <a:gd name="adj" fmla="val 19100"/>
              <a:gd name="hf" fmla="val 105146"/>
              <a:gd name="vf" fmla="val 110557"/>
            </a:avLst>
          </a:prstGeom>
          <a:solidFill>
            <a:srgbClr val="FF0000"/>
          </a:solidFill>
          <a:ln w="12700">
            <a:miter lim="400000"/>
          </a:ln>
          <a:effectLst>
            <a:outerShdw blurRad="38100" dist="25400" dir="5400000" rotWithShape="0">
              <a:srgbClr val="000000">
                <a:alpha val="50000"/>
              </a:srgbClr>
            </a:outerShdw>
          </a:effectLst>
        </p:spPr>
        <p:txBody>
          <a:bodyPr lIns="38099" tIns="38099" rIns="38099" bIns="38099" anchor="ctr"/>
          <a:lstStyle/>
          <a:p>
            <a:pPr>
              <a:defRPr sz="2400">
                <a:solidFill>
                  <a:srgbClr val="FFFFFF"/>
                </a:solidFill>
              </a:defRPr>
            </a:pPr>
            <a:endParaRPr sz="1800"/>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5.pn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Wood Type</Template>
  <TotalTime>173</TotalTime>
  <Words>667</Words>
  <Application>Microsoft Office PowerPoint</Application>
  <PresentationFormat>Custom</PresentationFormat>
  <Paragraphs>57</Paragraphs>
  <Slides>15</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Helvetica Neue</vt:lpstr>
      <vt:lpstr>Rockwell</vt:lpstr>
      <vt:lpstr>Rockwell Condensed</vt:lpstr>
      <vt:lpstr>Times New Roman</vt:lpstr>
      <vt:lpstr>Wingdings</vt:lpstr>
      <vt:lpstr>Wood Type</vt:lpstr>
      <vt:lpstr>Determining  Face-Off Locations</vt:lpstr>
      <vt:lpstr>PowerPoint Presentation</vt:lpstr>
      <vt:lpstr>Face-off Locations</vt:lpstr>
      <vt:lpstr>Basic Guidelines</vt:lpstr>
      <vt:lpstr>GUIDELINES</vt:lpstr>
      <vt:lpstr>PowerPoint Presentation</vt:lpstr>
      <vt:lpstr>PowerPoint Presentation</vt:lpstr>
      <vt:lpstr>PowerPoint Presentation</vt:lpstr>
      <vt:lpstr>STOPPAGE BY DEFENDING TEAM</vt:lpstr>
      <vt:lpstr>STOPPAGE BY ATTACKING TEAM in Attacking Zone</vt:lpstr>
      <vt:lpstr>PowerPoint Presentation</vt:lpstr>
      <vt:lpstr>PowerPoint Presentation</vt:lpstr>
      <vt:lpstr>Explanation of Territorial Advantage</vt:lpstr>
      <vt:lpstr>After a Penalty</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Face-Off Locations</dc:title>
  <dc:creator>Chris Rousseau</dc:creator>
  <cp:lastModifiedBy>Chris Rousseau</cp:lastModifiedBy>
  <cp:revision>12</cp:revision>
  <dcterms:modified xsi:type="dcterms:W3CDTF">2022-06-08T20:33:31Z</dcterms:modified>
</cp:coreProperties>
</file>